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660"/>
  </p:normalViewPr>
  <p:slideViewPr>
    <p:cSldViewPr>
      <p:cViewPr varScale="1">
        <p:scale>
          <a:sx n="56" d="100"/>
          <a:sy n="56" d="100"/>
        </p:scale>
        <p:origin x="274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그룹 52"/>
          <p:cNvGrpSpPr/>
          <p:nvPr/>
        </p:nvGrpSpPr>
        <p:grpSpPr>
          <a:xfrm>
            <a:off x="0" y="-108004"/>
            <a:ext cx="5471998" cy="8100003"/>
            <a:chOff x="0" y="-108004"/>
            <a:chExt cx="5471998" cy="8100003"/>
          </a:xfrm>
        </p:grpSpPr>
        <p:sp>
          <p:nvSpPr>
            <p:cNvPr id="47" name="object 47"/>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5" name="object 25"/>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6" name="object 26"/>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8" name="object 28"/>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9" name="object 29"/>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1" name="object 31"/>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2" name="object 32"/>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33" name="object 33"/>
            <p:cNvSpPr/>
            <p:nvPr/>
          </p:nvSpPr>
          <p:spPr>
            <a:xfrm>
              <a:off x="402259" y="2602585"/>
              <a:ext cx="4516348" cy="3324199"/>
            </a:xfrm>
            <a:prstGeom prst="rect">
              <a:avLst/>
            </a:prstGeom>
            <a:blipFill>
              <a:blip r:embed="rId2" cstate="print"/>
              <a:stretch>
                <a:fillRect/>
              </a:stretch>
            </a:blipFill>
          </p:spPr>
          <p:txBody>
            <a:bodyPr wrap="square" lIns="0" tIns="0" rIns="0" bIns="0" rtlCol="0">
              <a:noAutofit/>
            </a:bodyPr>
            <a:lstStyle/>
            <a:p>
              <a:endParaRPr/>
            </a:p>
          </p:txBody>
        </p:sp>
        <p:sp>
          <p:nvSpPr>
            <p:cNvPr id="34" name="object 34"/>
            <p:cNvSpPr/>
            <p:nvPr/>
          </p:nvSpPr>
          <p:spPr>
            <a:xfrm>
              <a:off x="108003"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3" name="object 23"/>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1" name="object 21"/>
            <p:cNvSpPr txBox="1"/>
            <p:nvPr/>
          </p:nvSpPr>
          <p:spPr>
            <a:xfrm>
              <a:off x="1168099" y="263577"/>
              <a:ext cx="3016549" cy="182179"/>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Nuestra misión, predicar el evangelio</a:t>
              </a:r>
              <a:endParaRPr lang="es-ES" sz="1000" dirty="0">
                <a:latin typeface="Malgun Gothic"/>
                <a:cs typeface="Malgun Gothic"/>
              </a:endParaRPr>
            </a:p>
          </p:txBody>
        </p:sp>
        <p:sp>
          <p:nvSpPr>
            <p:cNvPr id="20" name="object 20"/>
            <p:cNvSpPr txBox="1"/>
            <p:nvPr/>
          </p:nvSpPr>
          <p:spPr>
            <a:xfrm>
              <a:off x="1142700" y="560717"/>
              <a:ext cx="3742563" cy="690369"/>
            </a:xfrm>
            <a:prstGeom prst="rect">
              <a:avLst/>
            </a:prstGeom>
          </p:spPr>
          <p:txBody>
            <a:bodyPr wrap="square" lIns="0" tIns="15843" rIns="0" bIns="0" rtlCol="0">
              <a:noAutofit/>
            </a:bodyPr>
            <a:lstStyle/>
            <a:p>
              <a:pPr marL="12700" marR="17145">
                <a:lnSpc>
                  <a:spcPts val="2495"/>
                </a:lnSpc>
              </a:pPr>
              <a:r>
                <a:rPr lang="es-ES" sz="2400" dirty="0">
                  <a:latin typeface="Times New Roman" pitchFamily="18" charset="0"/>
                  <a:cs typeface="Times New Roman" pitchFamily="18" charset="0"/>
                </a:rPr>
                <a:t>La vida de ofrenda</a:t>
              </a:r>
              <a:endParaRPr sz="2400">
                <a:latin typeface="Times New Roman" pitchFamily="18" charset="0"/>
                <a:cs typeface="Times New Roman" pitchFamily="18" charset="0"/>
              </a:endParaRPr>
            </a:p>
            <a:p>
              <a:pPr marL="25400" marR="17145">
                <a:lnSpc>
                  <a:spcPct val="143312"/>
                </a:lnSpc>
                <a:spcBef>
                  <a:spcPts val="125"/>
                </a:spcBef>
              </a:pPr>
              <a:r>
                <a:rPr lang="es-ES" sz="900" dirty="0">
                  <a:latin typeface="Malgun Gothic"/>
                  <a:cs typeface="Malgun Gothic"/>
                </a:rPr>
                <a:t>2Co</a:t>
              </a:r>
              <a:r>
                <a:rPr sz="900">
                  <a:latin typeface="Malgun Gothic"/>
                  <a:cs typeface="Malgun Gothic"/>
                </a:rPr>
                <a:t> 8~9</a:t>
              </a:r>
            </a:p>
            <a:p>
              <a:pPr marL="25400">
                <a:lnSpc>
                  <a:spcPts val="1080"/>
                </a:lnSpc>
                <a:spcBef>
                  <a:spcPts val="54"/>
                </a:spcBef>
              </a:pPr>
              <a:r>
                <a:rPr lang="es-ES" sz="900" dirty="0">
                  <a:latin typeface="Malgun Gothic"/>
                  <a:cs typeface="Malgun Gothic"/>
                </a:rPr>
                <a:t>Himnario 48</a:t>
              </a:r>
              <a:r>
                <a:rPr sz="900">
                  <a:latin typeface="Malgun Gothic"/>
                  <a:cs typeface="Malgun Gothic"/>
                </a:rPr>
                <a:t> (</a:t>
              </a:r>
              <a:r>
                <a:rPr lang="pt-BR" sz="900" dirty="0">
                  <a:latin typeface="Malgun Gothic"/>
                  <a:cs typeface="Malgun Gothic"/>
                </a:rPr>
                <a:t>Salvador, a ti me entrego</a:t>
              </a:r>
              <a:r>
                <a:rPr sz="900">
                  <a:latin typeface="Malgun Gothic"/>
                  <a:cs typeface="Malgun Gothic"/>
                </a:rPr>
                <a:t>)</a:t>
              </a:r>
            </a:p>
          </p:txBody>
        </p:sp>
        <p:sp>
          <p:nvSpPr>
            <p:cNvPr id="18" name="object 18"/>
            <p:cNvSpPr txBox="1"/>
            <p:nvPr/>
          </p:nvSpPr>
          <p:spPr>
            <a:xfrm>
              <a:off x="1286159" y="1666858"/>
              <a:ext cx="3574643" cy="139700"/>
            </a:xfrm>
            <a:prstGeom prst="rect">
              <a:avLst/>
            </a:prstGeom>
          </p:spPr>
          <p:txBody>
            <a:bodyPr wrap="square" lIns="0" tIns="6635" rIns="0" bIns="0" rtlCol="0">
              <a:noAutofit/>
            </a:bodyPr>
            <a:lstStyle/>
            <a:p>
              <a:pPr marL="12700"/>
              <a:r>
                <a:rPr sz="900" dirty="0">
                  <a:latin typeface="Malgun Gothic"/>
                  <a:cs typeface="Malgun Gothic"/>
                </a:rPr>
                <a:t>1. </a:t>
              </a:r>
              <a:r>
                <a:rPr lang="es-ES" sz="900" dirty="0">
                  <a:latin typeface="Malgun Gothic"/>
                  <a:cs typeface="Malgun Gothic"/>
                </a:rPr>
                <a:t>Saber que el deseo de pagar la gracia del Señor es la base de la ofrenda.</a:t>
              </a:r>
            </a:p>
          </p:txBody>
        </p:sp>
        <p:sp>
          <p:nvSpPr>
            <p:cNvPr id="15" name="object 15"/>
            <p:cNvSpPr txBox="1"/>
            <p:nvPr/>
          </p:nvSpPr>
          <p:spPr>
            <a:xfrm>
              <a:off x="1286158" y="1997033"/>
              <a:ext cx="2898491" cy="174667"/>
            </a:xfrm>
            <a:prstGeom prst="rect">
              <a:avLst/>
            </a:prstGeom>
          </p:spPr>
          <p:txBody>
            <a:bodyPr wrap="square" lIns="0" tIns="6635" rIns="0" bIns="0" rtlCol="0">
              <a:noAutofit/>
            </a:bodyPr>
            <a:lstStyle/>
            <a:p>
              <a:pPr marL="12700"/>
              <a:r>
                <a:rPr sz="900" dirty="0">
                  <a:latin typeface="Malgun Gothic"/>
                  <a:cs typeface="Malgun Gothic"/>
                </a:rPr>
                <a:t>2. </a:t>
              </a:r>
              <a:r>
                <a:rPr lang="es-ES" sz="900" dirty="0">
                  <a:latin typeface="Malgun Gothic"/>
                  <a:cs typeface="Malgun Gothic"/>
                </a:rPr>
                <a:t>Conocer los beneficios de la vida de ofrenda.</a:t>
              </a:r>
              <a:endParaRPr sz="900" dirty="0">
                <a:latin typeface="Malgun Gothic"/>
                <a:cs typeface="Malgun Gothic"/>
              </a:endParaRPr>
            </a:p>
          </p:txBody>
        </p:sp>
        <p:sp>
          <p:nvSpPr>
            <p:cNvPr id="5" name="object 5"/>
            <p:cNvSpPr txBox="1"/>
            <p:nvPr/>
          </p:nvSpPr>
          <p:spPr>
            <a:xfrm>
              <a:off x="122299" y="7599234"/>
              <a:ext cx="241360" cy="177799"/>
            </a:xfrm>
            <a:prstGeom prst="rect">
              <a:avLst/>
            </a:prstGeom>
          </p:spPr>
          <p:txBody>
            <a:bodyPr wrap="square" lIns="0" tIns="8540" rIns="0" bIns="0" rtlCol="0">
              <a:noAutofit/>
            </a:bodyPr>
            <a:lstStyle/>
            <a:p>
              <a:pPr marL="12700">
                <a:lnSpc>
                  <a:spcPts val="1345"/>
                </a:lnSpc>
              </a:pPr>
              <a:r>
                <a:rPr lang="es-ES" sz="1200" b="1" spc="-139" dirty="0">
                  <a:latin typeface="Consolas"/>
                  <a:cs typeface="Times New Roman"/>
                </a:rPr>
                <a:t> </a:t>
              </a:r>
              <a:r>
                <a:rPr sz="1500" spc="0" baseline="11595">
                  <a:latin typeface="Times New Roman"/>
                  <a:cs typeface="Times New Roman"/>
                </a:rPr>
                <a:t>28</a:t>
              </a:r>
              <a:endParaRPr sz="1000">
                <a:latin typeface="Times New Roman"/>
                <a:cs typeface="Times New Roman"/>
              </a:endParaRPr>
            </a:p>
          </p:txBody>
        </p:sp>
        <p:sp>
          <p:nvSpPr>
            <p:cNvPr id="4" name="object 4"/>
            <p:cNvSpPr txBox="1"/>
            <p:nvPr/>
          </p:nvSpPr>
          <p:spPr>
            <a:xfrm>
              <a:off x="226758" y="282702"/>
              <a:ext cx="767372" cy="163055"/>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94130" y="282702"/>
              <a:ext cx="77368" cy="971994"/>
            </a:xfrm>
            <a:prstGeom prst="rect">
              <a:avLst/>
            </a:prstGeom>
          </p:spPr>
          <p:txBody>
            <a:bodyPr wrap="square" lIns="0" tIns="0" rIns="0" bIns="0" rtlCol="0">
              <a:noAutofit/>
            </a:bodyPr>
            <a:lstStyle/>
            <a:p>
              <a:pPr marL="25400">
                <a:lnSpc>
                  <a:spcPts val="1000"/>
                </a:lnSpc>
              </a:pPr>
              <a:endParaRPr sz="1000"/>
            </a:p>
          </p:txBody>
        </p:sp>
        <p:sp>
          <p:nvSpPr>
            <p:cNvPr id="48" name="object 2"/>
            <p:cNvSpPr txBox="1"/>
            <p:nvPr/>
          </p:nvSpPr>
          <p:spPr>
            <a:xfrm>
              <a:off x="146050" y="445757"/>
              <a:ext cx="840690" cy="667511"/>
            </a:xfrm>
            <a:prstGeom prst="rect">
              <a:avLst/>
            </a:prstGeom>
          </p:spPr>
          <p:txBody>
            <a:bodyPr wrap="square" lIns="0" tIns="33369" rIns="0" bIns="0" rtlCol="0">
              <a:noAutofit/>
            </a:bodyPr>
            <a:lstStyle/>
            <a:p>
              <a:pPr>
                <a:lnSpc>
                  <a:spcPts val="5255"/>
                </a:lnSpc>
              </a:pPr>
              <a:r>
                <a:rPr sz="6600" b="1" spc="-225" dirty="0">
                  <a:latin typeface="Times New Roman"/>
                  <a:cs typeface="Times New Roman"/>
                </a:rPr>
                <a:t>29</a:t>
              </a:r>
              <a:endParaRPr sz="6600">
                <a:latin typeface="Times New Roman"/>
                <a:cs typeface="Times New Roman"/>
              </a:endParaRPr>
            </a:p>
          </p:txBody>
        </p:sp>
        <p:sp>
          <p:nvSpPr>
            <p:cNvPr id="49" name="object 16">
              <a:extLst>
                <a:ext uri="{FF2B5EF4-FFF2-40B4-BE49-F238E27FC236}">
                  <a16:creationId xmlns:a16="http://schemas.microsoft.com/office/drawing/2014/main" id="{F0D16C7A-CAC3-401B-AF57-257DF1722D31}"/>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50" name="object 11">
              <a:extLst>
                <a:ext uri="{FF2B5EF4-FFF2-40B4-BE49-F238E27FC236}">
                  <a16:creationId xmlns:a16="http://schemas.microsoft.com/office/drawing/2014/main" id="{5CBE2F95-CEE5-42CB-B9AD-33E18451233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52" name="Picture 2"/>
            <p:cNvPicPr>
              <a:picLocks noChangeAspect="1" noChangeArrowheads="1"/>
            </p:cNvPicPr>
            <p:nvPr/>
          </p:nvPicPr>
          <p:blipFill>
            <a:blip r:embed="rId3"/>
            <a:srcRect/>
            <a:stretch>
              <a:fillRect/>
            </a:stretch>
          </p:blipFill>
          <p:spPr bwMode="auto">
            <a:xfrm>
              <a:off x="450850" y="6210300"/>
              <a:ext cx="4571999" cy="1143000"/>
            </a:xfrm>
            <a:prstGeom prst="rect">
              <a:avLst/>
            </a:prstGeom>
            <a:noFill/>
            <a:ln w="9525">
              <a:noFill/>
              <a:miter lim="800000"/>
              <a:headEnd/>
              <a:tailEnd/>
            </a:ln>
            <a:effec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그룹 37"/>
          <p:cNvGrpSpPr/>
          <p:nvPr/>
        </p:nvGrpSpPr>
        <p:grpSpPr>
          <a:xfrm>
            <a:off x="-3" y="-108004"/>
            <a:ext cx="5471998" cy="8100003"/>
            <a:chOff x="-3" y="-108004"/>
            <a:chExt cx="5471998" cy="8100003"/>
          </a:xfrm>
        </p:grpSpPr>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40000" y="49945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5878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7871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48894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7398066"/>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52848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55751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1860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709518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4" name="object 34"/>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35" name="object 35"/>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prstDash val="dash"/>
            </a:ln>
          </p:spPr>
          <p:txBody>
            <a:bodyPr wrap="square" lIns="0" tIns="0" rIns="0" bIns="0" rtlCol="0">
              <a:noAutofit/>
            </a:bodyPr>
            <a:lstStyle/>
            <a:p>
              <a:endParaRPr/>
            </a:p>
          </p:txBody>
        </p:sp>
        <p:sp>
          <p:nvSpPr>
            <p:cNvPr id="36" name="object 36"/>
            <p:cNvSpPr/>
            <p:nvPr/>
          </p:nvSpPr>
          <p:spPr>
            <a:xfrm>
              <a:off x="5014602"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17" name="object 17"/>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549549" y="4035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912731" y="4751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16794" y="4442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1" name="object 21"/>
            <p:cNvSpPr/>
            <p:nvPr/>
          </p:nvSpPr>
          <p:spPr>
            <a:xfrm>
              <a:off x="1222484" y="4542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69081" y="4342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578848" y="8422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4" name="object 14"/>
            <p:cNvSpPr txBox="1"/>
            <p:nvPr/>
          </p:nvSpPr>
          <p:spPr>
            <a:xfrm>
              <a:off x="536286" y="1123090"/>
              <a:ext cx="4515561" cy="1028954"/>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Ofrendar es como la evangelización y el servicio, un privilegio y un deber de los salvos. Dios no nos pide dinero porque le falta. Los que se han dado cuenta del amor del Señor están convencidos de que su cuerpo, alma y todas sus posesiones son de Dios. Entregarle todo a Dios con alegría y usarlo para la gloria del Señor es la expresión de un pequeño corazón de una persona renacida que quiere pagar la gracia del Señor. El Señor quiere ver ese corazón. Esto se debe a que una persona que es fiel en lo muy poco, es fiel también en lo mucho.</a:t>
              </a:r>
              <a:endParaRPr sz="900" dirty="0">
                <a:latin typeface="Malgun Gothic"/>
                <a:cs typeface="Malgun Gothic"/>
              </a:endParaRPr>
            </a:p>
          </p:txBody>
        </p:sp>
        <p:sp>
          <p:nvSpPr>
            <p:cNvPr id="13" name="object 13"/>
            <p:cNvSpPr txBox="1"/>
            <p:nvPr/>
          </p:nvSpPr>
          <p:spPr>
            <a:xfrm>
              <a:off x="536286" y="2286724"/>
              <a:ext cx="4515584" cy="1999415"/>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 ofrenda debe prepararse por adelantado y ofrecerse voluntariamente, en lugar de hacerla para mostrarla a otros, o de manera formal o forzada. Abraham o Jacob antes de que existiera la ley, le dieron a Dios una décima parte de lo que habían obtenido como una expresión de temor a Dios, quien les dio todo. El diezmo es un reconocimiento de que todas mis posesiones son de Dios, y es un signo de gratitud y temor a Dios por lo que dio. Además, en la época del Nuevo Testamento, los santos de Macedonia dieron abundantes ofrendas, preocupándose más por los hermanos más hambrientos que ellos, a pesar de la extrema pobreza y la persecución. Tenían gozo por el perdón de pecados recibido y una esperanza de vida eterna, por lo que primero se entregaron al Señor y dieron voluntariamente ofrendas aun más allá de sus fuerzas. El amor ardiente de los santos en Macedonia brotó del asombroso amor de Jesús por nosotros. Nuestras ofrendas se usan preciosamente para predicar el evangelio a muchas personas y llevarlas a la comunión. Deberíamos participar activamente en la ofrenda con un corazón agradecido y voluntarioso.</a:t>
              </a:r>
            </a:p>
          </p:txBody>
        </p:sp>
        <p:sp>
          <p:nvSpPr>
            <p:cNvPr id="12" name="object 12"/>
            <p:cNvSpPr txBox="1"/>
            <p:nvPr/>
          </p:nvSpPr>
          <p:spPr>
            <a:xfrm>
              <a:off x="570500" y="4542370"/>
              <a:ext cx="15567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1" name="object 11"/>
            <p:cNvSpPr txBox="1"/>
            <p:nvPr/>
          </p:nvSpPr>
          <p:spPr>
            <a:xfrm>
              <a:off x="5030999" y="7599234"/>
              <a:ext cx="256760" cy="177799"/>
            </a:xfrm>
            <a:prstGeom prst="rect">
              <a:avLst/>
            </a:prstGeom>
          </p:spPr>
          <p:txBody>
            <a:bodyPr wrap="square" lIns="0" tIns="8540" rIns="0" bIns="0" rtlCol="0">
              <a:noAutofit/>
            </a:bodyPr>
            <a:lstStyle/>
            <a:p>
              <a:pPr marL="12700">
                <a:lnSpc>
                  <a:spcPts val="1345"/>
                </a:lnSpc>
              </a:pPr>
              <a:r>
                <a:rPr lang="es-ES" sz="1200" b="1" spc="-19" dirty="0">
                  <a:latin typeface="Consolas"/>
                  <a:cs typeface="Times New Roman"/>
                </a:rPr>
                <a:t> </a:t>
              </a:r>
              <a:r>
                <a:rPr sz="1500" spc="0" baseline="11595">
                  <a:latin typeface="Times New Roman"/>
                  <a:cs typeface="Times New Roman"/>
                </a:rPr>
                <a:t>29</a:t>
              </a:r>
              <a:endParaRPr sz="1000">
                <a:latin typeface="Times New Roman"/>
                <a:cs typeface="Times New Roman"/>
              </a:endParaRPr>
            </a:p>
          </p:txBody>
        </p:sp>
        <p:sp>
          <p:nvSpPr>
            <p:cNvPr id="10" name="object 10"/>
            <p:cNvSpPr txBox="1"/>
            <p:nvPr/>
          </p:nvSpPr>
          <p:spPr>
            <a:xfrm>
              <a:off x="540000" y="4854850"/>
              <a:ext cx="4463999" cy="152400"/>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540000" y="5145151"/>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40000" y="54354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738333"/>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6046358"/>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349240"/>
              <a:ext cx="4463999" cy="1523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6474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955482"/>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258366"/>
              <a:ext cx="4463999" cy="152400"/>
            </a:xfrm>
            <a:prstGeom prst="rect">
              <a:avLst/>
            </a:prstGeom>
          </p:spPr>
          <p:txBody>
            <a:bodyPr wrap="square" lIns="0" tIns="0" rIns="0" bIns="0" rtlCol="0">
              <a:noAutofit/>
            </a:bodyPr>
            <a:lstStyle/>
            <a:p>
              <a:pPr marL="25400">
                <a:lnSpc>
                  <a:spcPts val="1000"/>
                </a:lnSpc>
              </a:pPr>
              <a:endParaRPr sz="1000"/>
            </a:p>
          </p:txBody>
        </p:sp>
        <p:sp>
          <p:nvSpPr>
            <p:cNvPr id="37" name="object 11">
              <a:extLst>
                <a:ext uri="{FF2B5EF4-FFF2-40B4-BE49-F238E27FC236}">
                  <a16:creationId xmlns:a16="http://schemas.microsoft.com/office/drawing/2014/main" id="{C38440DF-74EF-4886-BBC5-5D7ADB0E7F3E}"/>
                </a:ext>
              </a:extLst>
            </p:cNvPr>
            <p:cNvSpPr txBox="1"/>
            <p:nvPr/>
          </p:nvSpPr>
          <p:spPr>
            <a:xfrm>
              <a:off x="603250" y="4445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그룹 65"/>
          <p:cNvGrpSpPr/>
          <p:nvPr/>
        </p:nvGrpSpPr>
        <p:grpSpPr>
          <a:xfrm>
            <a:off x="210099" y="467055"/>
            <a:ext cx="4823551" cy="7288440"/>
            <a:chOff x="210099" y="467055"/>
            <a:chExt cx="4823551" cy="7288440"/>
          </a:xfrm>
        </p:grpSpPr>
        <p:sp>
          <p:nvSpPr>
            <p:cNvPr id="62" name="object 62"/>
            <p:cNvSpPr/>
            <p:nvPr/>
          </p:nvSpPr>
          <p:spPr>
            <a:xfrm>
              <a:off x="446394" y="2577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63" name="object 63"/>
            <p:cNvSpPr/>
            <p:nvPr/>
          </p:nvSpPr>
          <p:spPr>
            <a:xfrm>
              <a:off x="483936" y="2614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6" name="object 56"/>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7" name="object 57"/>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8" name="object 58"/>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9" name="object 59"/>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0" name="object 60"/>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1" name="object 61"/>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4" name="object 54"/>
            <p:cNvSpPr/>
            <p:nvPr/>
          </p:nvSpPr>
          <p:spPr>
            <a:xfrm>
              <a:off x="446394" y="299273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5" name="object 55"/>
            <p:cNvSpPr/>
            <p:nvPr/>
          </p:nvSpPr>
          <p:spPr>
            <a:xfrm>
              <a:off x="483936" y="303027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8" name="object 48"/>
            <p:cNvSpPr/>
            <p:nvPr/>
          </p:nvSpPr>
          <p:spPr>
            <a:xfrm>
              <a:off x="465349" y="35382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828531" y="36097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0" name="object 50"/>
            <p:cNvSpPr/>
            <p:nvPr/>
          </p:nvSpPr>
          <p:spPr>
            <a:xfrm>
              <a:off x="1132594" y="35789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1" name="object 51"/>
            <p:cNvSpPr/>
            <p:nvPr/>
          </p:nvSpPr>
          <p:spPr>
            <a:xfrm>
              <a:off x="1138284" y="35888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2" name="object 52"/>
            <p:cNvSpPr/>
            <p:nvPr/>
          </p:nvSpPr>
          <p:spPr>
            <a:xfrm>
              <a:off x="484882" y="35688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3" name="object 53"/>
            <p:cNvSpPr/>
            <p:nvPr/>
          </p:nvSpPr>
          <p:spPr>
            <a:xfrm>
              <a:off x="494648" y="39768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449995" y="4224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7" name="object 47"/>
            <p:cNvSpPr/>
            <p:nvPr/>
          </p:nvSpPr>
          <p:spPr>
            <a:xfrm>
              <a:off x="487536" y="42624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4" name="object 44"/>
            <p:cNvSpPr/>
            <p:nvPr/>
          </p:nvSpPr>
          <p:spPr>
            <a:xfrm>
              <a:off x="449995" y="59338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5" name="object 45"/>
            <p:cNvSpPr/>
            <p:nvPr/>
          </p:nvSpPr>
          <p:spPr>
            <a:xfrm>
              <a:off x="487536" y="5971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8" name="object 28"/>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366350" y="1247980"/>
              <a:ext cx="0" cy="1019797"/>
            </a:xfrm>
            <a:custGeom>
              <a:avLst/>
              <a:gdLst/>
              <a:ahLst/>
              <a:cxnLst/>
              <a:rect l="l" t="t" r="r" b="b"/>
              <a:pathLst>
                <a:path h="1019797">
                  <a:moveTo>
                    <a:pt x="0" y="0"/>
                  </a:moveTo>
                  <a:lnTo>
                    <a:pt x="0" y="1019797"/>
                  </a:lnTo>
                </a:path>
              </a:pathLst>
            </a:custGeom>
            <a:ln w="12700">
              <a:solidFill>
                <a:srgbClr val="00C0F3"/>
              </a:solidFill>
              <a:prstDash val="dash"/>
            </a:ln>
          </p:spPr>
          <p:txBody>
            <a:bodyPr wrap="square" lIns="0" tIns="0" rIns="0" bIns="0" rtlCol="0">
              <a:noAutofit/>
            </a:bodyPr>
            <a:lstStyle/>
            <a:p>
              <a:endParaRPr/>
            </a:p>
          </p:txBody>
        </p:sp>
        <p:sp>
          <p:nvSpPr>
            <p:cNvPr id="30" name="object 30"/>
            <p:cNvSpPr/>
            <p:nvPr/>
          </p:nvSpPr>
          <p:spPr>
            <a:xfrm>
              <a:off x="366346" y="1184648"/>
              <a:ext cx="1066" cy="37414"/>
            </a:xfrm>
            <a:custGeom>
              <a:avLst/>
              <a:gdLst/>
              <a:ahLst/>
              <a:cxnLst/>
              <a:rect l="l" t="t" r="r" b="b"/>
              <a:pathLst>
                <a:path w="1066" h="37414">
                  <a:moveTo>
                    <a:pt x="1066" y="0"/>
                  </a:moveTo>
                  <a:lnTo>
                    <a:pt x="368" y="5930"/>
                  </a:lnTo>
                  <a:lnTo>
                    <a:pt x="0" y="11976"/>
                  </a:lnTo>
                  <a:lnTo>
                    <a:pt x="0" y="18097"/>
                  </a:lnTo>
                  <a:lnTo>
                    <a:pt x="0" y="37414"/>
                  </a:lnTo>
                </a:path>
              </a:pathLst>
            </a:custGeom>
            <a:ln w="12700">
              <a:solidFill>
                <a:srgbClr val="00C0F3"/>
              </a:solidFill>
            </a:ln>
          </p:spPr>
          <p:txBody>
            <a:bodyPr wrap="square" lIns="0" tIns="0" rIns="0" bIns="0" rtlCol="0">
              <a:noAutofit/>
            </a:bodyPr>
            <a:lstStyle/>
            <a:p>
              <a:endParaRPr/>
            </a:p>
          </p:txBody>
        </p:sp>
        <p:sp>
          <p:nvSpPr>
            <p:cNvPr id="31" name="object 31"/>
            <p:cNvSpPr/>
            <p:nvPr/>
          </p:nvSpPr>
          <p:spPr>
            <a:xfrm>
              <a:off x="371985" y="2341248"/>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32" name="object 32"/>
            <p:cNvSpPr/>
            <p:nvPr/>
          </p:nvSpPr>
          <p:spPr>
            <a:xfrm>
              <a:off x="366346" y="2280734"/>
              <a:ext cx="1066" cy="37414"/>
            </a:xfrm>
            <a:custGeom>
              <a:avLst/>
              <a:gdLst/>
              <a:ahLst/>
              <a:cxnLst/>
              <a:rect l="l" t="t" r="r" b="b"/>
              <a:pathLst>
                <a:path w="1066" h="37414">
                  <a:moveTo>
                    <a:pt x="0" y="0"/>
                  </a:moveTo>
                  <a:lnTo>
                    <a:pt x="0" y="19316"/>
                  </a:lnTo>
                  <a:lnTo>
                    <a:pt x="0" y="25438"/>
                  </a:lnTo>
                  <a:lnTo>
                    <a:pt x="368" y="31470"/>
                  </a:lnTo>
                  <a:lnTo>
                    <a:pt x="1066" y="37414"/>
                  </a:lnTo>
                </a:path>
              </a:pathLst>
            </a:custGeom>
            <a:ln w="12700">
              <a:solidFill>
                <a:srgbClr val="00C0F3"/>
              </a:solidFill>
            </a:ln>
          </p:spPr>
          <p:txBody>
            <a:bodyPr wrap="square" lIns="0" tIns="0" rIns="0" bIns="0" rtlCol="0">
              <a:noAutofit/>
            </a:bodyPr>
            <a:lstStyle/>
            <a:p>
              <a:endParaRPr/>
            </a:p>
          </p:txBody>
        </p:sp>
        <p:sp>
          <p:nvSpPr>
            <p:cNvPr id="33" name="object 33"/>
            <p:cNvSpPr/>
            <p:nvPr/>
          </p:nvSpPr>
          <p:spPr>
            <a:xfrm>
              <a:off x="562993" y="2452444"/>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34" name="object 34"/>
            <p:cNvSpPr/>
            <p:nvPr/>
          </p:nvSpPr>
          <p:spPr>
            <a:xfrm>
              <a:off x="500649" y="24513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700">
              <a:solidFill>
                <a:srgbClr val="00C0F3"/>
              </a:solidFill>
            </a:ln>
          </p:spPr>
          <p:txBody>
            <a:bodyPr wrap="square" lIns="0" tIns="0" rIns="0" bIns="0" rtlCol="0">
              <a:noAutofit/>
            </a:bodyPr>
            <a:lstStyle/>
            <a:p>
              <a:endParaRPr/>
            </a:p>
          </p:txBody>
        </p:sp>
        <p:sp>
          <p:nvSpPr>
            <p:cNvPr id="35" name="object 35"/>
            <p:cNvSpPr/>
            <p:nvPr/>
          </p:nvSpPr>
          <p:spPr>
            <a:xfrm>
              <a:off x="4922453" y="23297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36" name="object 36"/>
            <p:cNvSpPr/>
            <p:nvPr/>
          </p:nvSpPr>
          <p:spPr>
            <a:xfrm>
              <a:off x="4862273" y="24513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700">
              <a:solidFill>
                <a:srgbClr val="00C0F3"/>
              </a:solidFill>
            </a:ln>
          </p:spPr>
          <p:txBody>
            <a:bodyPr wrap="square" lIns="0" tIns="0" rIns="0" bIns="0" rtlCol="0">
              <a:noAutofit/>
            </a:bodyPr>
            <a:lstStyle/>
            <a:p>
              <a:endParaRPr/>
            </a:p>
          </p:txBody>
        </p:sp>
        <p:sp>
          <p:nvSpPr>
            <p:cNvPr id="37" name="object 37"/>
            <p:cNvSpPr/>
            <p:nvPr/>
          </p:nvSpPr>
          <p:spPr>
            <a:xfrm>
              <a:off x="5033650" y="1235012"/>
              <a:ext cx="0" cy="1019797"/>
            </a:xfrm>
            <a:custGeom>
              <a:avLst/>
              <a:gdLst/>
              <a:ahLst/>
              <a:cxnLst/>
              <a:rect l="l" t="t" r="r" b="b"/>
              <a:pathLst>
                <a:path h="1019797">
                  <a:moveTo>
                    <a:pt x="0" y="1019797"/>
                  </a:moveTo>
                  <a:lnTo>
                    <a:pt x="0" y="0"/>
                  </a:lnTo>
                </a:path>
              </a:pathLst>
            </a:custGeom>
            <a:ln w="12700">
              <a:solidFill>
                <a:srgbClr val="00C0F3"/>
              </a:solidFill>
              <a:prstDash val="dash"/>
            </a:ln>
          </p:spPr>
          <p:txBody>
            <a:bodyPr wrap="square" lIns="0" tIns="0" rIns="0" bIns="0" rtlCol="0">
              <a:noAutofit/>
            </a:bodyPr>
            <a:lstStyle/>
            <a:p>
              <a:endParaRPr/>
            </a:p>
          </p:txBody>
        </p:sp>
        <p:sp>
          <p:nvSpPr>
            <p:cNvPr id="38" name="object 38"/>
            <p:cNvSpPr/>
            <p:nvPr/>
          </p:nvSpPr>
          <p:spPr>
            <a:xfrm>
              <a:off x="5032580" y="2280734"/>
              <a:ext cx="1066" cy="37414"/>
            </a:xfrm>
            <a:custGeom>
              <a:avLst/>
              <a:gdLst/>
              <a:ahLst/>
              <a:cxnLst/>
              <a:rect l="l" t="t" r="r" b="b"/>
              <a:pathLst>
                <a:path w="1066" h="37414">
                  <a:moveTo>
                    <a:pt x="0" y="37414"/>
                  </a:moveTo>
                  <a:lnTo>
                    <a:pt x="711" y="31470"/>
                  </a:lnTo>
                  <a:lnTo>
                    <a:pt x="1066" y="25438"/>
                  </a:lnTo>
                  <a:lnTo>
                    <a:pt x="1066" y="19316"/>
                  </a:lnTo>
                  <a:lnTo>
                    <a:pt x="1066" y="0"/>
                  </a:lnTo>
                </a:path>
              </a:pathLst>
            </a:custGeom>
            <a:ln w="12700">
              <a:solidFill>
                <a:srgbClr val="00C0F3"/>
              </a:solidFill>
            </a:ln>
          </p:spPr>
          <p:txBody>
            <a:bodyPr wrap="square" lIns="0" tIns="0" rIns="0" bIns="0" rtlCol="0">
              <a:noAutofit/>
            </a:bodyPr>
            <a:lstStyle/>
            <a:p>
              <a:endParaRPr/>
            </a:p>
          </p:txBody>
        </p:sp>
        <p:sp>
          <p:nvSpPr>
            <p:cNvPr id="39" name="object 39"/>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5032580" y="1184648"/>
              <a:ext cx="1066" cy="37414"/>
            </a:xfrm>
            <a:custGeom>
              <a:avLst/>
              <a:gdLst/>
              <a:ahLst/>
              <a:cxnLst/>
              <a:rect l="l" t="t" r="r" b="b"/>
              <a:pathLst>
                <a:path w="1066" h="37414">
                  <a:moveTo>
                    <a:pt x="1066" y="37414"/>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41" name="object 41"/>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43" name="object 43"/>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7" name="object 27"/>
            <p:cNvSpPr/>
            <p:nvPr/>
          </p:nvSpPr>
          <p:spPr>
            <a:xfrm>
              <a:off x="657000" y="4921572"/>
              <a:ext cx="4311002" cy="0"/>
            </a:xfrm>
            <a:custGeom>
              <a:avLst/>
              <a:gdLst/>
              <a:ahLst/>
              <a:cxnLst/>
              <a:rect l="l" t="t" r="r" b="b"/>
              <a:pathLst>
                <a:path w="4311002">
                  <a:moveTo>
                    <a:pt x="0" y="0"/>
                  </a:moveTo>
                  <a:lnTo>
                    <a:pt x="4311002" y="0"/>
                  </a:lnTo>
                </a:path>
              </a:pathLst>
            </a:custGeom>
            <a:ln w="12700">
              <a:solidFill>
                <a:srgbClr val="00C0F3"/>
              </a:solidFill>
              <a:prstDash val="dash"/>
            </a:ln>
          </p:spPr>
          <p:txBody>
            <a:bodyPr wrap="square" lIns="0" tIns="0" rIns="0" bIns="0" rtlCol="0">
              <a:noAutofit/>
            </a:bodyPr>
            <a:lstStyle/>
            <a:p>
              <a:endParaRPr/>
            </a:p>
          </p:txBody>
        </p:sp>
        <p:sp>
          <p:nvSpPr>
            <p:cNvPr id="26" name="object 26"/>
            <p:cNvSpPr/>
            <p:nvPr/>
          </p:nvSpPr>
          <p:spPr>
            <a:xfrm>
              <a:off x="657000" y="5353372"/>
              <a:ext cx="4311002" cy="0"/>
            </a:xfrm>
            <a:custGeom>
              <a:avLst/>
              <a:gdLst/>
              <a:ahLst/>
              <a:cxnLst/>
              <a:rect l="l" t="t" r="r" b="b"/>
              <a:pathLst>
                <a:path w="4311002">
                  <a:moveTo>
                    <a:pt x="0" y="0"/>
                  </a:moveTo>
                  <a:lnTo>
                    <a:pt x="4311002"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657000" y="5747072"/>
              <a:ext cx="4311002" cy="0"/>
            </a:xfrm>
            <a:custGeom>
              <a:avLst/>
              <a:gdLst/>
              <a:ahLst/>
              <a:cxnLst/>
              <a:rect l="l" t="t" r="r" b="b"/>
              <a:pathLst>
                <a:path w="4311002">
                  <a:moveTo>
                    <a:pt x="0" y="0"/>
                  </a:moveTo>
                  <a:lnTo>
                    <a:pt x="4311002" y="0"/>
                  </a:lnTo>
                </a:path>
              </a:pathLst>
            </a:custGeom>
            <a:ln w="12700">
              <a:solidFill>
                <a:srgbClr val="00C0F3"/>
              </a:solidFill>
              <a:prstDash val="dash"/>
            </a:ln>
          </p:spPr>
          <p:txBody>
            <a:bodyPr wrap="square" lIns="0" tIns="0" rIns="0" bIns="0" rtlCol="0">
              <a:noAutofit/>
            </a:bodyPr>
            <a:lstStyle/>
            <a:p>
              <a:endParaRPr/>
            </a:p>
          </p:txBody>
        </p:sp>
        <p:sp>
          <p:nvSpPr>
            <p:cNvPr id="22" name="object 22"/>
            <p:cNvSpPr txBox="1"/>
            <p:nvPr/>
          </p:nvSpPr>
          <p:spPr>
            <a:xfrm>
              <a:off x="437300" y="1104900"/>
              <a:ext cx="4517453" cy="457200"/>
            </a:xfrm>
            <a:prstGeom prst="rect">
              <a:avLst/>
            </a:prstGeom>
          </p:spPr>
          <p:txBody>
            <a:bodyPr wrap="square" lIns="0" tIns="7302" rIns="0" bIns="0" rtlCol="0">
              <a:noAutofit/>
            </a:bodyPr>
            <a:lstStyle/>
            <a:p>
              <a:pPr marL="12700" algn="just"/>
              <a:r>
                <a:rPr lang="es-ES" sz="1000" dirty="0">
                  <a:latin typeface="Malgun Gothic" pitchFamily="34" charset="-127"/>
                  <a:ea typeface="Malgun Gothic" pitchFamily="34" charset="-127"/>
                  <a:cs typeface="Malgun Gothic"/>
                </a:rPr>
                <a:t>Asimismo, hermanos, os hacemos saber la gracia de Dios que se ha dado a las iglesias de Macedonia; que en grande prueba de tribulación, la abundancia de su gozo y su profunda pobreza abundaron en riquezas de su generosidad.</a:t>
              </a:r>
              <a:r>
                <a:rPr sz="1000" dirty="0">
                  <a:latin typeface="Malgun Gothic" pitchFamily="34" charset="-127"/>
                  <a:ea typeface="Malgun Gothic" pitchFamily="34" charset="-127"/>
                  <a:cs typeface="Malgun Gothic"/>
                </a:rPr>
                <a:t> (</a:t>
              </a:r>
              <a:r>
                <a:rPr lang="es-ES" sz="1000" dirty="0">
                  <a:latin typeface="Malgun Gothic" pitchFamily="34" charset="-127"/>
                  <a:ea typeface="Malgun Gothic" pitchFamily="34" charset="-127"/>
                  <a:cs typeface="Malgun Gothic"/>
                </a:rPr>
                <a:t>2Co</a:t>
              </a:r>
              <a:r>
                <a:rPr sz="1000" dirty="0">
                  <a:latin typeface="Malgun Gothic" pitchFamily="34" charset="-127"/>
                  <a:ea typeface="Malgun Gothic" pitchFamily="34" charset="-127"/>
                  <a:cs typeface="Malgun Gothic"/>
                </a:rPr>
                <a:t> 8:1~2)</a:t>
              </a:r>
            </a:p>
          </p:txBody>
        </p:sp>
        <p:sp>
          <p:nvSpPr>
            <p:cNvPr id="21" name="object 21"/>
            <p:cNvSpPr txBox="1"/>
            <p:nvPr/>
          </p:nvSpPr>
          <p:spPr>
            <a:xfrm>
              <a:off x="437300" y="1767525"/>
              <a:ext cx="4517453" cy="609600"/>
            </a:xfrm>
            <a:prstGeom prst="rect">
              <a:avLst/>
            </a:prstGeom>
          </p:spPr>
          <p:txBody>
            <a:bodyPr wrap="square" lIns="0" tIns="7302" rIns="0" bIns="0" rtlCol="0">
              <a:noAutofit/>
            </a:bodyPr>
            <a:lstStyle/>
            <a:p>
              <a:pPr marL="12700" algn="just"/>
              <a:r>
                <a:rPr sz="1000" dirty="0">
                  <a:latin typeface="Malgun Gothic"/>
                  <a:cs typeface="Malgun Gothic"/>
                </a:rPr>
                <a:t>Moreover, brethren, we make known to you the grace of God bestowed on the</a:t>
              </a:r>
              <a:r>
                <a:rPr lang="es-ES" sz="1000" dirty="0">
                  <a:latin typeface="Malgun Gothic"/>
                  <a:cs typeface="Malgun Gothic"/>
                </a:rPr>
                <a:t> </a:t>
              </a:r>
              <a:r>
                <a:rPr sz="1000" dirty="0">
                  <a:latin typeface="Malgun Gothic"/>
                  <a:cs typeface="Malgun Gothic"/>
                </a:rPr>
                <a:t>churches of Macedonia: that in a great trial of affliction the abundance of their</a:t>
              </a:r>
              <a:r>
                <a:rPr lang="es-ES" sz="1000" dirty="0">
                  <a:latin typeface="Malgun Gothic"/>
                  <a:cs typeface="Malgun Gothic"/>
                </a:rPr>
                <a:t> </a:t>
              </a:r>
              <a:r>
                <a:rPr sz="1000" dirty="0">
                  <a:latin typeface="Malgun Gothic"/>
                  <a:cs typeface="Malgun Gothic"/>
                </a:rPr>
                <a:t>joy and their deep poverty abounded in the riches of their liberality.</a:t>
              </a:r>
              <a:r>
                <a:rPr lang="es-ES" sz="1000" dirty="0">
                  <a:latin typeface="Malgun Gothic"/>
                  <a:cs typeface="Malgun Gothic"/>
                </a:rPr>
                <a:t> </a:t>
              </a:r>
              <a:r>
                <a:rPr sz="1000" dirty="0">
                  <a:latin typeface="Malgun Gothic"/>
                  <a:cs typeface="Malgun Gothic"/>
                </a:rPr>
                <a:t>(2Co 8:1~2)</a:t>
              </a:r>
            </a:p>
          </p:txBody>
        </p:sp>
        <p:sp>
          <p:nvSpPr>
            <p:cNvPr id="20" name="object 20"/>
            <p:cNvSpPr txBox="1"/>
            <p:nvPr/>
          </p:nvSpPr>
          <p:spPr>
            <a:xfrm>
              <a:off x="534179" y="26355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9" name="object 19"/>
            <p:cNvSpPr txBox="1"/>
            <p:nvPr/>
          </p:nvSpPr>
          <p:spPr>
            <a:xfrm>
              <a:off x="808099" y="2635364"/>
              <a:ext cx="2766999" cy="139700"/>
            </a:xfrm>
            <a:prstGeom prst="rect">
              <a:avLst/>
            </a:prstGeom>
          </p:spPr>
          <p:txBody>
            <a:bodyPr wrap="square" lIns="0" tIns="6635" rIns="0" bIns="0" rtlCol="0">
              <a:noAutofit/>
            </a:bodyPr>
            <a:lstStyle/>
            <a:p>
              <a:pPr marL="12700" algn="just"/>
              <a:r>
                <a:rPr lang="es-ES" sz="900" dirty="0">
                  <a:latin typeface="Malgun Gothic" pitchFamily="34" charset="-127"/>
                  <a:ea typeface="Malgun Gothic" pitchFamily="34" charset="-127"/>
                  <a:cs typeface="Malgun Gothic"/>
                </a:rPr>
                <a:t>Subraya las palabras o frases clave en el versículo.</a:t>
              </a:r>
            </a:p>
          </p:txBody>
        </p:sp>
        <p:sp>
          <p:nvSpPr>
            <p:cNvPr id="18" name="object 18"/>
            <p:cNvSpPr txBox="1"/>
            <p:nvPr/>
          </p:nvSpPr>
          <p:spPr>
            <a:xfrm>
              <a:off x="534179" y="305121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7" name="object 17"/>
            <p:cNvSpPr txBox="1"/>
            <p:nvPr/>
          </p:nvSpPr>
          <p:spPr>
            <a:xfrm>
              <a:off x="808099" y="3051102"/>
              <a:ext cx="4062352" cy="187398"/>
            </a:xfrm>
            <a:prstGeom prst="rect">
              <a:avLst/>
            </a:prstGeom>
          </p:spPr>
          <p:txBody>
            <a:bodyPr wrap="square" lIns="0" tIns="6635" rIns="0" bIns="0" rtlCol="0">
              <a:noAutofit/>
            </a:bodyPr>
            <a:lstStyle/>
            <a:p>
              <a:pPr marL="12700" algn="just"/>
              <a:r>
                <a:rPr lang="es-ES" sz="900" dirty="0">
                  <a:latin typeface="Malgun Gothic" pitchFamily="34" charset="-127"/>
                  <a:ea typeface="Malgun Gothic" pitchFamily="34" charset="-127"/>
                  <a:cs typeface="Malgun Gothic"/>
                </a:rPr>
                <a:t>¿Qué significa generosidad y en qué circunstancias dieron ofrendas los santos de Macedonia?</a:t>
              </a:r>
            </a:p>
          </p:txBody>
        </p:sp>
        <p:sp>
          <p:nvSpPr>
            <p:cNvPr id="14" name="object 14"/>
            <p:cNvSpPr txBox="1"/>
            <p:nvPr/>
          </p:nvSpPr>
          <p:spPr>
            <a:xfrm>
              <a:off x="537780" y="42833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3" name="object 13"/>
            <p:cNvSpPr txBox="1"/>
            <p:nvPr/>
          </p:nvSpPr>
          <p:spPr>
            <a:xfrm>
              <a:off x="811700" y="4257040"/>
              <a:ext cx="3982550" cy="276860"/>
            </a:xfrm>
            <a:prstGeom prst="rect">
              <a:avLst/>
            </a:prstGeom>
          </p:spPr>
          <p:txBody>
            <a:bodyPr wrap="square" lIns="0" tIns="6635" rIns="0" bIns="0" rtlCol="0">
              <a:noAutofit/>
            </a:bodyPr>
            <a:lstStyle/>
            <a:p>
              <a:pPr marL="12700" algn="just"/>
              <a:r>
                <a:rPr lang="es-ES" sz="900" dirty="0">
                  <a:latin typeface="Malgun Gothic" pitchFamily="34" charset="-127"/>
                  <a:ea typeface="Malgun Gothic" pitchFamily="34" charset="-127"/>
                  <a:cs typeface="Malgun Gothic"/>
                </a:rPr>
                <a:t>Escribe tres razones para ofrendar </a:t>
              </a:r>
              <a:r>
                <a:rPr sz="900" dirty="0">
                  <a:latin typeface="Malgun Gothic" pitchFamily="34" charset="-127"/>
                  <a:ea typeface="Malgun Gothic" pitchFamily="34" charset="-127"/>
                  <a:cs typeface="Malgun Gothic"/>
                </a:rPr>
                <a:t>(</a:t>
              </a:r>
              <a:r>
                <a:rPr lang="es-ES" sz="900" dirty="0">
                  <a:latin typeface="Malgun Gothic" pitchFamily="34" charset="-127"/>
                  <a:ea typeface="Malgun Gothic" pitchFamily="34" charset="-127"/>
                  <a:cs typeface="Malgun Gothic"/>
                </a:rPr>
                <a:t>Éx</a:t>
              </a:r>
              <a:r>
                <a:rPr sz="900" dirty="0">
                  <a:latin typeface="Malgun Gothic" pitchFamily="34" charset="-127"/>
                  <a:ea typeface="Malgun Gothic" pitchFamily="34" charset="-127"/>
                  <a:cs typeface="Malgun Gothic"/>
                </a:rPr>
                <a:t> 36:3~5, </a:t>
              </a:r>
              <a:r>
                <a:rPr lang="es-ES" sz="900" dirty="0">
                  <a:latin typeface="Malgun Gothic" pitchFamily="34" charset="-127"/>
                  <a:ea typeface="Malgun Gothic" pitchFamily="34" charset="-127"/>
                  <a:cs typeface="Malgun Gothic"/>
                </a:rPr>
                <a:t>Dt</a:t>
              </a:r>
              <a:r>
                <a:rPr sz="900" dirty="0">
                  <a:latin typeface="Malgun Gothic" pitchFamily="34" charset="-127"/>
                  <a:ea typeface="Malgun Gothic" pitchFamily="34" charset="-127"/>
                  <a:cs typeface="Malgun Gothic"/>
                </a:rPr>
                <a:t> 14:28~29, </a:t>
              </a:r>
              <a:r>
                <a:rPr lang="es-ES" sz="900" dirty="0">
                  <a:latin typeface="Malgun Gothic" pitchFamily="34" charset="-127"/>
                  <a:ea typeface="Malgun Gothic" pitchFamily="34" charset="-127"/>
                  <a:cs typeface="Malgun Gothic"/>
                </a:rPr>
                <a:t>1Cr</a:t>
              </a:r>
              <a:r>
                <a:rPr sz="900" dirty="0">
                  <a:latin typeface="Malgun Gothic" pitchFamily="34" charset="-127"/>
                  <a:ea typeface="Malgun Gothic" pitchFamily="34" charset="-127"/>
                  <a:cs typeface="Malgun Gothic"/>
                </a:rPr>
                <a:t> 29:10~14,</a:t>
              </a:r>
              <a:r>
                <a:rPr lang="es-ES" sz="900" dirty="0">
                  <a:latin typeface="Malgun Gothic" pitchFamily="34" charset="-127"/>
                  <a:ea typeface="Malgun Gothic" pitchFamily="34" charset="-127"/>
                  <a:cs typeface="Malgun Gothic"/>
                </a:rPr>
                <a:t>   Mt</a:t>
              </a:r>
              <a:r>
                <a:rPr sz="900" dirty="0">
                  <a:latin typeface="Malgun Gothic" pitchFamily="34" charset="-127"/>
                  <a:ea typeface="Malgun Gothic" pitchFamily="34" charset="-127"/>
                  <a:cs typeface="Malgun Gothic"/>
                </a:rPr>
                <a:t> 6:19~24).</a:t>
              </a:r>
            </a:p>
          </p:txBody>
        </p:sp>
        <p:sp>
          <p:nvSpPr>
            <p:cNvPr id="12" name="object 12"/>
            <p:cNvSpPr txBox="1"/>
            <p:nvPr/>
          </p:nvSpPr>
          <p:spPr>
            <a:xfrm>
              <a:off x="532300" y="4654664"/>
              <a:ext cx="136499" cy="139700"/>
            </a:xfrm>
            <a:prstGeom prst="rect">
              <a:avLst/>
            </a:prstGeom>
          </p:spPr>
          <p:txBody>
            <a:bodyPr wrap="square" lIns="0" tIns="6635" rIns="0" bIns="0" rtlCol="0">
              <a:noAutofit/>
            </a:bodyPr>
            <a:lstStyle/>
            <a:p>
              <a:pPr marL="12700">
                <a:lnSpc>
                  <a:spcPts val="1045"/>
                </a:lnSpc>
              </a:pPr>
              <a:r>
                <a:rPr sz="900" dirty="0">
                  <a:latin typeface="Malgun Gothic"/>
                  <a:cs typeface="Malgun Gothic"/>
                </a:rPr>
                <a:t>1)</a:t>
              </a:r>
              <a:endParaRPr sz="900">
                <a:latin typeface="Malgun Gothic"/>
                <a:cs typeface="Malgun Gothic"/>
              </a:endParaRPr>
            </a:p>
          </p:txBody>
        </p:sp>
        <p:sp>
          <p:nvSpPr>
            <p:cNvPr id="11" name="object 11"/>
            <p:cNvSpPr txBox="1"/>
            <p:nvPr/>
          </p:nvSpPr>
          <p:spPr>
            <a:xfrm>
              <a:off x="532300" y="5066144"/>
              <a:ext cx="136499" cy="139700"/>
            </a:xfrm>
            <a:prstGeom prst="rect">
              <a:avLst/>
            </a:prstGeom>
          </p:spPr>
          <p:txBody>
            <a:bodyPr wrap="square" lIns="0" tIns="6635" rIns="0" bIns="0" rtlCol="0">
              <a:noAutofit/>
            </a:bodyPr>
            <a:lstStyle/>
            <a:p>
              <a:pPr marL="12700">
                <a:lnSpc>
                  <a:spcPts val="1045"/>
                </a:lnSpc>
              </a:pPr>
              <a:r>
                <a:rPr sz="900" dirty="0">
                  <a:latin typeface="Malgun Gothic"/>
                  <a:cs typeface="Malgun Gothic"/>
                </a:rPr>
                <a:t>2)</a:t>
              </a:r>
              <a:endParaRPr sz="900">
                <a:latin typeface="Malgun Gothic"/>
                <a:cs typeface="Malgun Gothic"/>
              </a:endParaRPr>
            </a:p>
          </p:txBody>
        </p:sp>
        <p:sp>
          <p:nvSpPr>
            <p:cNvPr id="10" name="object 10"/>
            <p:cNvSpPr txBox="1"/>
            <p:nvPr/>
          </p:nvSpPr>
          <p:spPr>
            <a:xfrm>
              <a:off x="532300" y="5477624"/>
              <a:ext cx="136499" cy="139700"/>
            </a:xfrm>
            <a:prstGeom prst="rect">
              <a:avLst/>
            </a:prstGeom>
          </p:spPr>
          <p:txBody>
            <a:bodyPr wrap="square" lIns="0" tIns="6635" rIns="0" bIns="0" rtlCol="0">
              <a:noAutofit/>
            </a:bodyPr>
            <a:lstStyle/>
            <a:p>
              <a:pPr marL="12700">
                <a:lnSpc>
                  <a:spcPts val="1045"/>
                </a:lnSpc>
              </a:pPr>
              <a:r>
                <a:rPr sz="900" dirty="0">
                  <a:latin typeface="Malgun Gothic"/>
                  <a:cs typeface="Malgun Gothic"/>
                </a:rPr>
                <a:t>3)</a:t>
              </a:r>
              <a:endParaRPr sz="900">
                <a:latin typeface="Malgun Gothic"/>
                <a:cs typeface="Malgun Gothic"/>
              </a:endParaRPr>
            </a:p>
          </p:txBody>
        </p:sp>
        <p:sp>
          <p:nvSpPr>
            <p:cNvPr id="9" name="object 9"/>
            <p:cNvSpPr txBox="1"/>
            <p:nvPr/>
          </p:nvSpPr>
          <p:spPr>
            <a:xfrm>
              <a:off x="537780" y="59923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8" name="object 8"/>
            <p:cNvSpPr txBox="1"/>
            <p:nvPr/>
          </p:nvSpPr>
          <p:spPr>
            <a:xfrm>
              <a:off x="811701" y="5971439"/>
              <a:ext cx="3982549" cy="238861"/>
            </a:xfrm>
            <a:prstGeom prst="rect">
              <a:avLst/>
            </a:prstGeom>
          </p:spPr>
          <p:txBody>
            <a:bodyPr wrap="square" lIns="0" tIns="6635" rIns="0" bIns="0" rtlCol="0">
              <a:noAutofit/>
            </a:bodyPr>
            <a:lstStyle/>
            <a:p>
              <a:pPr marL="12700" algn="just"/>
              <a:r>
                <a:rPr lang="es-ES" sz="900" dirty="0">
                  <a:latin typeface="Malgun Gothic" pitchFamily="34" charset="-127"/>
                  <a:ea typeface="Malgun Gothic" pitchFamily="34" charset="-127"/>
                  <a:cs typeface="Malgun Gothic"/>
                </a:rPr>
                <a:t>Busca en la Biblia qué significa el diezmo y escríbelo </a:t>
              </a:r>
              <a:r>
                <a:rPr sz="900" dirty="0">
                  <a:latin typeface="Malgun Gothic" pitchFamily="34" charset="-127"/>
                  <a:ea typeface="Malgun Gothic" pitchFamily="34" charset="-127"/>
                  <a:cs typeface="Malgun Gothic"/>
                </a:rPr>
                <a:t>(</a:t>
              </a:r>
              <a:r>
                <a:rPr lang="es-ES" sz="900" dirty="0">
                  <a:latin typeface="Malgun Gothic" pitchFamily="34" charset="-127"/>
                  <a:ea typeface="Malgun Gothic" pitchFamily="34" charset="-127"/>
                  <a:cs typeface="Malgun Gothic"/>
                </a:rPr>
                <a:t>Gn</a:t>
              </a:r>
              <a:r>
                <a:rPr sz="900" dirty="0">
                  <a:latin typeface="Malgun Gothic" pitchFamily="34" charset="-127"/>
                  <a:ea typeface="Malgun Gothic" pitchFamily="34" charset="-127"/>
                  <a:cs typeface="Malgun Gothic"/>
                </a:rPr>
                <a:t> 14:17~20,</a:t>
              </a:r>
              <a:r>
                <a:rPr lang="es-ES" sz="900" dirty="0">
                  <a:latin typeface="Malgun Gothic" pitchFamily="34" charset="-127"/>
                  <a:ea typeface="Malgun Gothic" pitchFamily="34" charset="-127"/>
                  <a:cs typeface="Malgun Gothic"/>
                </a:rPr>
                <a:t>         Gn</a:t>
              </a:r>
              <a:r>
                <a:rPr sz="900" dirty="0">
                  <a:latin typeface="Malgun Gothic" pitchFamily="34" charset="-127"/>
                  <a:ea typeface="Malgun Gothic" pitchFamily="34" charset="-127"/>
                  <a:cs typeface="Malgun Gothic"/>
                </a:rPr>
                <a:t> 28:20~22,</a:t>
              </a:r>
              <a:r>
                <a:rPr lang="es-ES" sz="900" dirty="0">
                  <a:latin typeface="Malgun Gothic" pitchFamily="34" charset="-127"/>
                  <a:ea typeface="Malgun Gothic" pitchFamily="34" charset="-127"/>
                  <a:cs typeface="Malgun Gothic"/>
                </a:rPr>
                <a:t> Dt</a:t>
              </a:r>
              <a:r>
                <a:rPr sz="900" dirty="0">
                  <a:latin typeface="Malgun Gothic" pitchFamily="34" charset="-127"/>
                  <a:ea typeface="Malgun Gothic" pitchFamily="34" charset="-127"/>
                  <a:cs typeface="Malgun Gothic"/>
                </a:rPr>
                <a:t> 14:22~23, </a:t>
              </a:r>
              <a:r>
                <a:rPr lang="es-ES" sz="900" dirty="0">
                  <a:latin typeface="Malgun Gothic" pitchFamily="34" charset="-127"/>
                  <a:ea typeface="Malgun Gothic" pitchFamily="34" charset="-127"/>
                  <a:cs typeface="Malgun Gothic"/>
                </a:rPr>
                <a:t>Mal</a:t>
              </a:r>
              <a:r>
                <a:rPr sz="900" dirty="0">
                  <a:latin typeface="Malgun Gothic" pitchFamily="34" charset="-127"/>
                  <a:ea typeface="Malgun Gothic" pitchFamily="34" charset="-127"/>
                  <a:cs typeface="Malgun Gothic"/>
                </a:rPr>
                <a:t> 3:8~10, </a:t>
              </a:r>
              <a:r>
                <a:rPr lang="es-ES" sz="900" dirty="0">
                  <a:latin typeface="Malgun Gothic" pitchFamily="34" charset="-127"/>
                  <a:ea typeface="Malgun Gothic" pitchFamily="34" charset="-127"/>
                  <a:cs typeface="Malgun Gothic"/>
                </a:rPr>
                <a:t>He</a:t>
              </a:r>
              <a:r>
                <a:rPr sz="900" dirty="0">
                  <a:latin typeface="Malgun Gothic" pitchFamily="34" charset="-127"/>
                  <a:ea typeface="Malgun Gothic" pitchFamily="34" charset="-127"/>
                  <a:cs typeface="Malgun Gothic"/>
                </a:rPr>
                <a:t> 7:4~9).</a:t>
              </a:r>
            </a:p>
          </p:txBody>
        </p:sp>
        <p:sp>
          <p:nvSpPr>
            <p:cNvPr id="7" name="object 7"/>
            <p:cNvSpPr txBox="1"/>
            <p:nvPr/>
          </p:nvSpPr>
          <p:spPr>
            <a:xfrm>
              <a:off x="210099"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30</a:t>
              </a:r>
              <a:endParaRPr sz="1000">
                <a:latin typeface="Times New Roman"/>
                <a:cs typeface="Times New Roman"/>
              </a:endParaRPr>
            </a:p>
          </p:txBody>
        </p:sp>
        <p:sp>
          <p:nvSpPr>
            <p:cNvPr id="6" name="object 6"/>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62993" y="2312744"/>
              <a:ext cx="4286643"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57000" y="4781872"/>
              <a:ext cx="4311002"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57000" y="5213672"/>
              <a:ext cx="4311002"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57000" y="5607372"/>
              <a:ext cx="4311002" cy="152400"/>
            </a:xfrm>
            <a:prstGeom prst="rect">
              <a:avLst/>
            </a:prstGeom>
          </p:spPr>
          <p:txBody>
            <a:bodyPr wrap="square" lIns="0" tIns="0" rIns="0" bIns="0" rtlCol="0">
              <a:noAutofit/>
            </a:bodyPr>
            <a:lstStyle/>
            <a:p>
              <a:pPr marL="25400">
                <a:lnSpc>
                  <a:spcPts val="1000"/>
                </a:lnSpc>
              </a:pPr>
              <a:endParaRPr sz="1000"/>
            </a:p>
          </p:txBody>
        </p:sp>
        <p:sp>
          <p:nvSpPr>
            <p:cNvPr id="64" name="object 11">
              <a:extLst>
                <a:ext uri="{FF2B5EF4-FFF2-40B4-BE49-F238E27FC236}">
                  <a16:creationId xmlns:a16="http://schemas.microsoft.com/office/drawing/2014/main" id="{46003B0C-D47E-4FA2-AEFF-1C34FE03EF4A}"/>
                </a:ext>
              </a:extLst>
            </p:cNvPr>
            <p:cNvSpPr txBox="1"/>
            <p:nvPr/>
          </p:nvSpPr>
          <p:spPr>
            <a:xfrm>
              <a:off x="519269" y="3568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65" name="object 11">
              <a:extLst>
                <a:ext uri="{FF2B5EF4-FFF2-40B4-BE49-F238E27FC236}">
                  <a16:creationId xmlns:a16="http://schemas.microsoft.com/office/drawing/2014/main" id="{033B62AC-2507-4BBA-913C-324A98F7932C}"/>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p:cNvGrpSpPr/>
          <p:nvPr/>
        </p:nvGrpSpPr>
        <p:grpSpPr>
          <a:xfrm>
            <a:off x="545294" y="991398"/>
            <a:ext cx="4680706" cy="6764097"/>
            <a:chOff x="545294" y="991398"/>
            <a:chExt cx="4680706" cy="6764097"/>
          </a:xfrm>
        </p:grpSpPr>
        <p:sp>
          <p:nvSpPr>
            <p:cNvPr id="13" name="object 13"/>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52366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52742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94" y="31024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36" y="3140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9" y="10498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7" name="object 7"/>
            <p:cNvSpPr txBox="1"/>
            <p:nvPr/>
          </p:nvSpPr>
          <p:spPr>
            <a:xfrm>
              <a:off x="906999" y="1049662"/>
              <a:ext cx="4073595" cy="276859"/>
            </a:xfrm>
            <a:prstGeom prst="rect">
              <a:avLst/>
            </a:prstGeom>
          </p:spPr>
          <p:txBody>
            <a:bodyPr wrap="square" lIns="0" tIns="6635" rIns="0" bIns="0" rtlCol="0">
              <a:noAutofit/>
            </a:bodyPr>
            <a:lstStyle/>
            <a:p>
              <a:pPr marL="12700" algn="just"/>
              <a:r>
                <a:rPr lang="es-ES" sz="900" dirty="0">
                  <a:latin typeface="Malgun Gothic"/>
                  <a:cs typeface="Malgun Gothic"/>
                </a:rPr>
                <a:t>Busca en la Biblia las circunstancias en que los hermanos y hermanas de la Iglesia de Macedonia abundaron en riquezas de su generosidad (2Co 8).</a:t>
              </a:r>
            </a:p>
          </p:txBody>
        </p:sp>
        <p:sp>
          <p:nvSpPr>
            <p:cNvPr id="6" name="object 6"/>
            <p:cNvSpPr txBox="1"/>
            <p:nvPr/>
          </p:nvSpPr>
          <p:spPr>
            <a:xfrm>
              <a:off x="633079" y="31609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5" name="object 5"/>
            <p:cNvSpPr txBox="1"/>
            <p:nvPr/>
          </p:nvSpPr>
          <p:spPr>
            <a:xfrm>
              <a:off x="906999" y="3160763"/>
              <a:ext cx="4100049" cy="276860"/>
            </a:xfrm>
            <a:prstGeom prst="rect">
              <a:avLst/>
            </a:prstGeom>
          </p:spPr>
          <p:txBody>
            <a:bodyPr wrap="square" lIns="0" tIns="6635" rIns="0" bIns="0" rtlCol="0">
              <a:noAutofit/>
            </a:bodyPr>
            <a:lstStyle/>
            <a:p>
              <a:pPr marL="12700" algn="just"/>
              <a:r>
                <a:rPr lang="es-ES" sz="900" dirty="0">
                  <a:latin typeface="Malgun Gothic"/>
                  <a:cs typeface="Malgun Gothic"/>
                </a:rPr>
                <a:t>No importa cuán grande o pequeña sea la ofrenda. Entonces, ¿con qué tipo de ofrenda está complacido Dios (2Co 9:7)?</a:t>
              </a:r>
            </a:p>
          </p:txBody>
        </p:sp>
        <p:sp>
          <p:nvSpPr>
            <p:cNvPr id="4" name="object 4"/>
            <p:cNvSpPr txBox="1"/>
            <p:nvPr/>
          </p:nvSpPr>
          <p:spPr>
            <a:xfrm>
              <a:off x="633079" y="5295178"/>
              <a:ext cx="130041"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5</a:t>
              </a:r>
              <a:endParaRPr sz="1200">
                <a:latin typeface="Impact"/>
                <a:cs typeface="Impact"/>
              </a:endParaRPr>
            </a:p>
          </p:txBody>
        </p:sp>
        <p:sp>
          <p:nvSpPr>
            <p:cNvPr id="3" name="object 3"/>
            <p:cNvSpPr txBox="1"/>
            <p:nvPr/>
          </p:nvSpPr>
          <p:spPr>
            <a:xfrm>
              <a:off x="906998" y="5294964"/>
              <a:ext cx="4115851" cy="414020"/>
            </a:xfrm>
            <a:prstGeom prst="rect">
              <a:avLst/>
            </a:prstGeom>
          </p:spPr>
          <p:txBody>
            <a:bodyPr wrap="square" lIns="0" tIns="6635" rIns="0" bIns="0" rtlCol="0">
              <a:noAutofit/>
            </a:bodyPr>
            <a:lstStyle/>
            <a:p>
              <a:pPr marL="12700" algn="just"/>
              <a:r>
                <a:rPr lang="es-ES" sz="900" dirty="0">
                  <a:latin typeface="Malgun Gothic"/>
                  <a:cs typeface="Malgun Gothic"/>
                </a:rPr>
                <a:t>Hay una historia de una viuda que le dio a Dios todo su sustento en su vida pobre (Mr 12:41~44, Lc 21:1~4). Esta viuda podría haber muerto de hambre o enfermar debido a la falta de sustento. Escribe tu propia opinión sobre la ofrenda de esta viuda.</a:t>
              </a:r>
            </a:p>
          </p:txBody>
        </p:sp>
        <p:sp>
          <p:nvSpPr>
            <p:cNvPr id="2" name="object 2"/>
            <p:cNvSpPr txBox="1"/>
            <p:nvPr/>
          </p:nvSpPr>
          <p:spPr>
            <a:xfrm>
              <a:off x="50545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31</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Dt 14:22</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11" dirty="0">
                  <a:latin typeface="Malgun Gothic"/>
                  <a:cs typeface="Malgun Gothic"/>
                </a:rPr>
                <a:t>1Cr 29:14</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Mal 3:10</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32</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Mt 6:20</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Lc 21:4</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2Co 9:7</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He 7:4</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33</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그룹 24"/>
          <p:cNvGrpSpPr/>
          <p:nvPr/>
        </p:nvGrpSpPr>
        <p:grpSpPr>
          <a:xfrm>
            <a:off x="0" y="-12"/>
            <a:ext cx="5471998" cy="7992008"/>
            <a:chOff x="0" y="-12"/>
            <a:chExt cx="5471998" cy="7992008"/>
          </a:xfrm>
        </p:grpSpPr>
        <p:sp>
          <p:nvSpPr>
            <p:cNvPr id="11" name="object 11"/>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2" name="object 22"/>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L="230249">
                <a:lnSpc>
                  <a:spcPct val="97574"/>
                </a:lnSpc>
                <a:spcBef>
                  <a:spcPts val="59000"/>
                </a:spcBef>
              </a:pPr>
              <a:r>
                <a:rPr sz="1200" b="1" spc="64" dirty="0">
                  <a:latin typeface="Consolas"/>
                  <a:cs typeface="Consolas"/>
                </a:rPr>
                <a:t>7</a:t>
              </a:r>
              <a:endParaRPr sz="1200">
                <a:latin typeface="Consolas"/>
                <a:cs typeface="Consolas"/>
              </a:endParaRPr>
            </a:p>
          </p:txBody>
        </p:sp>
        <p:sp>
          <p:nvSpPr>
            <p:cNvPr id="12" name="object 12"/>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9" name="object 19"/>
            <p:cNvSpPr/>
            <p:nvPr/>
          </p:nvSpPr>
          <p:spPr>
            <a:xfrm>
              <a:off x="411028"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120703"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1353604" y="5237010"/>
              <a:ext cx="2282405" cy="2072195"/>
            </a:xfrm>
            <a:prstGeom prst="rect">
              <a:avLst/>
            </a:prstGeom>
            <a:blipFill>
              <a:blip r:embed="rId3" cstate="print"/>
              <a:stretch>
                <a:fillRect/>
              </a:stretch>
            </a:blipFill>
          </p:spPr>
          <p:txBody>
            <a:bodyPr wrap="square" lIns="0" tIns="0" rIns="0" bIns="0" rtlCol="0">
              <a:noAutofit/>
            </a:bodyPr>
            <a:lstStyle/>
            <a:p>
              <a:endParaRPr/>
            </a:p>
          </p:txBody>
        </p:sp>
        <p:sp>
          <p:nvSpPr>
            <p:cNvPr id="10" name="object 10"/>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1523499" y="1093600"/>
              <a:ext cx="2432551"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itchFamily="18" charset="0"/>
                  <a:cs typeface="Times New Roman" pitchFamily="18" charset="0"/>
                </a:rPr>
                <a:t>Condiciones de la ofrenda</a:t>
              </a:r>
              <a:endParaRPr sz="1800" dirty="0">
                <a:latin typeface="Times New Roman" pitchFamily="18" charset="0"/>
                <a:cs typeface="Times New Roman" pitchFamily="18" charset="0"/>
              </a:endParaRPr>
            </a:p>
          </p:txBody>
        </p:sp>
        <p:sp>
          <p:nvSpPr>
            <p:cNvPr id="7" name="object 7"/>
            <p:cNvSpPr txBox="1"/>
            <p:nvPr/>
          </p:nvSpPr>
          <p:spPr>
            <a:xfrm>
              <a:off x="442786" y="1738124"/>
              <a:ext cx="4412554" cy="304749"/>
            </a:xfrm>
            <a:prstGeom prst="rect">
              <a:avLst/>
            </a:prstGeom>
          </p:spPr>
          <p:txBody>
            <a:bodyPr wrap="square" lIns="0" tIns="6604" rIns="0" bIns="0" rtlCol="0">
              <a:noAutofit/>
            </a:bodyPr>
            <a:lstStyle/>
            <a:p>
              <a:pPr indent="120650" algn="just"/>
              <a:r>
                <a:rPr lang="es-ES" sz="900" dirty="0">
                  <a:latin typeface="Malgun Gothic" pitchFamily="34" charset="-127"/>
                  <a:ea typeface="Malgun Gothic" pitchFamily="34" charset="-127"/>
                  <a:cs typeface="Times New Roman" pitchFamily="18" charset="0"/>
                </a:rPr>
                <a:t>En una Iglesia en el oeste de India, estaban reclutando evangelistas y se decidió recibir solo la ofrenda que cumpliera con tres condiciones.</a:t>
              </a:r>
            </a:p>
          </p:txBody>
        </p:sp>
        <p:sp>
          <p:nvSpPr>
            <p:cNvPr id="6" name="object 6"/>
            <p:cNvSpPr txBox="1"/>
            <p:nvPr/>
          </p:nvSpPr>
          <p:spPr>
            <a:xfrm>
              <a:off x="550800" y="2159102"/>
              <a:ext cx="4304540" cy="469798"/>
            </a:xfrm>
            <a:prstGeom prst="rect">
              <a:avLst/>
            </a:prstGeom>
          </p:spPr>
          <p:txBody>
            <a:bodyPr wrap="square" lIns="0" tIns="6604" rIns="0" bIns="0" rtlCol="0">
              <a:noAutofit/>
            </a:bodyPr>
            <a:lstStyle/>
            <a:p>
              <a:pPr marL="12700" algn="just"/>
              <a:r>
                <a:rPr lang="es-ES" sz="900" dirty="0">
                  <a:latin typeface="Malgun Gothic"/>
                  <a:cs typeface="Malgun Gothic"/>
                </a:rPr>
                <a:t>Primero, debe ofrendar una parte de sus ingresos.</a:t>
              </a:r>
            </a:p>
            <a:p>
              <a:pPr marL="12700" algn="just"/>
              <a:r>
                <a:rPr lang="es-ES" sz="900" dirty="0">
                  <a:latin typeface="Malgun Gothic"/>
                  <a:cs typeface="Malgun Gothic"/>
                </a:rPr>
                <a:t>Segundo, el donante debe ofrendar de acuerdo a su estado económico.</a:t>
              </a:r>
            </a:p>
            <a:p>
              <a:pPr marL="12700" algn="just"/>
              <a:r>
                <a:rPr lang="es-ES" sz="900" dirty="0">
                  <a:latin typeface="Malgun Gothic"/>
                  <a:cs typeface="Malgun Gothic"/>
                </a:rPr>
                <a:t>Tercero, el donante debe estar dispuesto voluntariamente a ofrendar.</a:t>
              </a:r>
            </a:p>
          </p:txBody>
        </p:sp>
        <p:sp>
          <p:nvSpPr>
            <p:cNvPr id="5" name="object 5"/>
            <p:cNvSpPr txBox="1"/>
            <p:nvPr/>
          </p:nvSpPr>
          <p:spPr>
            <a:xfrm>
              <a:off x="442751" y="2781300"/>
              <a:ext cx="4418316" cy="573403"/>
            </a:xfrm>
            <a:prstGeom prst="rect">
              <a:avLst/>
            </a:prstGeom>
          </p:spPr>
          <p:txBody>
            <a:bodyPr wrap="square" lIns="0" tIns="6604" rIns="0" bIns="0" rtlCol="0">
              <a:noAutofit/>
            </a:bodyPr>
            <a:lstStyle/>
            <a:p>
              <a:pPr indent="120650" algn="just"/>
              <a:r>
                <a:rPr lang="es-ES" sz="900" dirty="0">
                  <a:latin typeface="Malgun Gothic" pitchFamily="34" charset="-127"/>
                  <a:ea typeface="Malgun Gothic" pitchFamily="34" charset="-127"/>
                  <a:cs typeface="Times New Roman" pitchFamily="18" charset="0"/>
                </a:rPr>
                <a:t>Un rico comerciante colocó una pequeña moneda de plata en un plato. Sin embargo, el tesorero lo vio y dijo: "Es apto para la primera condición, pero no se le puede recibir porque se desvía de la segunda condición“, y le devolvió la moneda de plata al comerciante.</a:t>
              </a:r>
            </a:p>
          </p:txBody>
        </p:sp>
        <p:sp>
          <p:nvSpPr>
            <p:cNvPr id="4" name="object 4"/>
            <p:cNvSpPr txBox="1"/>
            <p:nvPr/>
          </p:nvSpPr>
          <p:spPr>
            <a:xfrm>
              <a:off x="442751" y="3477986"/>
              <a:ext cx="4418246" cy="903514"/>
            </a:xfrm>
            <a:prstGeom prst="rect">
              <a:avLst/>
            </a:prstGeom>
          </p:spPr>
          <p:txBody>
            <a:bodyPr wrap="square" lIns="0" tIns="6604" rIns="0" bIns="0" rtlCol="0">
              <a:noAutofit/>
            </a:bodyPr>
            <a:lstStyle/>
            <a:p>
              <a:pPr indent="120650" algn="just"/>
              <a:r>
                <a:rPr lang="es-ES" sz="900" dirty="0">
                  <a:latin typeface="Malgun Gothic" pitchFamily="34" charset="-127"/>
                  <a:ea typeface="Malgun Gothic" pitchFamily="34" charset="-127"/>
                  <a:cs typeface="Times New Roman" pitchFamily="18" charset="0"/>
                </a:rPr>
                <a:t>El hombre rico frunció el ceño, y esta vez colocó una moneda de oro en el plato en lugar de una moneda de plata. Y, otra vez le dijo: “Cumple la segunda condición, pero no se le puede recibir porque se desvía de la tercera condición”, y le devolvió la moneda de oro.</a:t>
              </a:r>
            </a:p>
            <a:p>
              <a:pPr indent="120650" algn="just"/>
              <a:r>
                <a:rPr lang="es-ES" sz="900" dirty="0">
                  <a:latin typeface="Malgun Gothic" pitchFamily="34" charset="-127"/>
                  <a:ea typeface="Malgun Gothic" pitchFamily="34" charset="-127"/>
                  <a:cs typeface="Times New Roman" pitchFamily="18" charset="0"/>
                </a:rPr>
                <a:t>El hombre rico reflexionó acerca de su error, sonrió con ternura y volvió a poner la misma moneda de oro en el plato. Entonces el tesorero recibió la ofrenda con gusto.</a:t>
              </a:r>
              <a:endParaRPr sz="900" dirty="0">
                <a:latin typeface="Malgun Gothic" pitchFamily="34" charset="-127"/>
                <a:ea typeface="Malgun Gothic" pitchFamily="34" charset="-127"/>
                <a:cs typeface="Times New Roman" pitchFamily="18" charset="0"/>
              </a:endParaRPr>
            </a:p>
          </p:txBody>
        </p:sp>
        <p:sp>
          <p:nvSpPr>
            <p:cNvPr id="2" name="object 2"/>
            <p:cNvSpPr txBox="1"/>
            <p:nvPr/>
          </p:nvSpPr>
          <p:spPr>
            <a:xfrm>
              <a:off x="206400" y="76012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34</a:t>
              </a:r>
              <a:endParaRPr sz="1000">
                <a:latin typeface="Times New Roman"/>
                <a:cs typeface="Times New Roman"/>
              </a:endParaRPr>
            </a:p>
          </p:txBody>
        </p:sp>
        <p:sp>
          <p:nvSpPr>
            <p:cNvPr id="23" name="object 7">
              <a:extLst>
                <a:ext uri="{FF2B5EF4-FFF2-40B4-BE49-F238E27FC236}">
                  <a16:creationId xmlns:a16="http://schemas.microsoft.com/office/drawing/2014/main" id="{35F95CA6-7FFD-41E0-8324-B23B3A0535E8}"/>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sp>
          <p:nvSpPr>
            <p:cNvPr id="24" name="object 4"/>
            <p:cNvSpPr txBox="1"/>
            <p:nvPr/>
          </p:nvSpPr>
          <p:spPr>
            <a:xfrm>
              <a:off x="450850" y="4610100"/>
              <a:ext cx="4418246" cy="304800"/>
            </a:xfrm>
            <a:prstGeom prst="rect">
              <a:avLst/>
            </a:prstGeom>
          </p:spPr>
          <p:txBody>
            <a:bodyPr wrap="square" lIns="0" tIns="6604" rIns="0" bIns="0" rtlCol="0">
              <a:noAutofit/>
            </a:bodyPr>
            <a:lstStyle/>
            <a:p>
              <a:pPr indent="120650" algn="just"/>
              <a:r>
                <a:rPr lang="es-ES" sz="900" dirty="0">
                  <a:latin typeface="Malgun Gothic" pitchFamily="34" charset="-127"/>
                  <a:ea typeface="Malgun Gothic" pitchFamily="34" charset="-127"/>
                  <a:cs typeface="Times New Roman" pitchFamily="18" charset="0"/>
                </a:rPr>
                <a:t>Las ofrendas son cosas que debes hacer con gusto de acuerdo con el estado de tus ingresos.</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그룹 24"/>
          <p:cNvGrpSpPr/>
          <p:nvPr/>
        </p:nvGrpSpPr>
        <p:grpSpPr>
          <a:xfrm>
            <a:off x="0" y="-12"/>
            <a:ext cx="5471998" cy="7992008"/>
            <a:chOff x="0" y="-12"/>
            <a:chExt cx="5471998" cy="7992008"/>
          </a:xfrm>
        </p:grpSpPr>
        <p:sp>
          <p:nvSpPr>
            <p:cNvPr id="20" name="object 20"/>
            <p:cNvSpPr/>
            <p:nvPr/>
          </p:nvSpPr>
          <p:spPr>
            <a:xfrm>
              <a:off x="1446580" y="654088"/>
              <a:ext cx="3672840" cy="765048"/>
            </a:xfrm>
            <a:custGeom>
              <a:avLst/>
              <a:gdLst/>
              <a:ahLst/>
              <a:cxnLst/>
              <a:rect l="l" t="t" r="r" b="b"/>
              <a:pathLst>
                <a:path w="3672840" h="765048">
                  <a:moveTo>
                    <a:pt x="0" y="0"/>
                  </a:moveTo>
                  <a:lnTo>
                    <a:pt x="0" y="765048"/>
                  </a:lnTo>
                  <a:lnTo>
                    <a:pt x="3672840" y="765048"/>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10" name="object 10"/>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3" name="object 23"/>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11" name="object 11"/>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8" name="object 18"/>
            <p:cNvSpPr/>
            <p:nvPr/>
          </p:nvSpPr>
          <p:spPr>
            <a:xfrm>
              <a:off x="498920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9" name="object 19"/>
            <p:cNvSpPr/>
            <p:nvPr/>
          </p:nvSpPr>
          <p:spPr>
            <a:xfrm>
              <a:off x="515395" y="802525"/>
              <a:ext cx="794340" cy="942835"/>
            </a:xfrm>
            <a:prstGeom prst="rect">
              <a:avLst/>
            </a:prstGeom>
            <a:blipFill>
              <a:blip r:embed="rId2" cstate="print"/>
              <a:stretch>
                <a:fillRect/>
              </a:stretch>
            </a:blipFill>
          </p:spPr>
          <p:txBody>
            <a:bodyPr wrap="square" lIns="0" tIns="0" rIns="0" bIns="0" rtlCol="0">
              <a:noAutofit/>
            </a:bodyPr>
            <a:lstStyle/>
            <a:p>
              <a:endParaRPr/>
            </a:p>
          </p:txBody>
        </p:sp>
        <p:sp>
          <p:nvSpPr>
            <p:cNvPr id="21" name="object 21"/>
            <p:cNvSpPr/>
            <p:nvPr/>
          </p:nvSpPr>
          <p:spPr>
            <a:xfrm>
              <a:off x="1443747" y="654420"/>
              <a:ext cx="3573246" cy="671804"/>
            </a:xfrm>
            <a:custGeom>
              <a:avLst/>
              <a:gdLst/>
              <a:ahLst/>
              <a:cxnLst/>
              <a:rect l="l" t="t" r="r" b="b"/>
              <a:pathLst>
                <a:path w="3573246" h="671804">
                  <a:moveTo>
                    <a:pt x="166243" y="380606"/>
                  </a:moveTo>
                  <a:lnTo>
                    <a:pt x="166243" y="592035"/>
                  </a:lnTo>
                  <a:lnTo>
                    <a:pt x="167561" y="606560"/>
                  </a:lnTo>
                  <a:lnTo>
                    <a:pt x="185471" y="643981"/>
                  </a:lnTo>
                  <a:lnTo>
                    <a:pt x="219384" y="667254"/>
                  </a:lnTo>
                  <a:lnTo>
                    <a:pt x="245999" y="671804"/>
                  </a:lnTo>
                  <a:lnTo>
                    <a:pt x="3493477" y="671804"/>
                  </a:lnTo>
                  <a:lnTo>
                    <a:pt x="3534206" y="660638"/>
                  </a:lnTo>
                  <a:lnTo>
                    <a:pt x="3562898" y="631356"/>
                  </a:lnTo>
                  <a:lnTo>
                    <a:pt x="3573246" y="592035"/>
                  </a:lnTo>
                  <a:lnTo>
                    <a:pt x="3573246" y="79756"/>
                  </a:lnTo>
                  <a:lnTo>
                    <a:pt x="3562078" y="39027"/>
                  </a:lnTo>
                  <a:lnTo>
                    <a:pt x="3532792" y="10341"/>
                  </a:lnTo>
                  <a:lnTo>
                    <a:pt x="3493477" y="0"/>
                  </a:lnTo>
                  <a:lnTo>
                    <a:pt x="245999" y="0"/>
                  </a:lnTo>
                  <a:lnTo>
                    <a:pt x="205273" y="11166"/>
                  </a:lnTo>
                  <a:lnTo>
                    <a:pt x="176584" y="40449"/>
                  </a:lnTo>
                  <a:lnTo>
                    <a:pt x="166243" y="79756"/>
                  </a:lnTo>
                  <a:lnTo>
                    <a:pt x="166243" y="256336"/>
                  </a:lnTo>
                  <a:lnTo>
                    <a:pt x="161657" y="268799"/>
                  </a:lnTo>
                  <a:lnTo>
                    <a:pt x="157424" y="279559"/>
                  </a:lnTo>
                  <a:lnTo>
                    <a:pt x="153252" y="288686"/>
                  </a:lnTo>
                  <a:lnTo>
                    <a:pt x="148848" y="296249"/>
                  </a:lnTo>
                  <a:lnTo>
                    <a:pt x="143921" y="302317"/>
                  </a:lnTo>
                  <a:lnTo>
                    <a:pt x="138176" y="306961"/>
                  </a:lnTo>
                  <a:lnTo>
                    <a:pt x="131322" y="310249"/>
                  </a:lnTo>
                  <a:lnTo>
                    <a:pt x="123066" y="312251"/>
                  </a:lnTo>
                  <a:lnTo>
                    <a:pt x="113116" y="313036"/>
                  </a:lnTo>
                  <a:lnTo>
                    <a:pt x="101179" y="312675"/>
                  </a:lnTo>
                  <a:lnTo>
                    <a:pt x="86963" y="311235"/>
                  </a:lnTo>
                  <a:lnTo>
                    <a:pt x="70175" y="308787"/>
                  </a:lnTo>
                  <a:lnTo>
                    <a:pt x="50523" y="305401"/>
                  </a:lnTo>
                  <a:lnTo>
                    <a:pt x="27714" y="301145"/>
                  </a:lnTo>
                  <a:lnTo>
                    <a:pt x="1456" y="296090"/>
                  </a:lnTo>
                  <a:lnTo>
                    <a:pt x="0" y="295808"/>
                  </a:lnTo>
                  <a:lnTo>
                    <a:pt x="18862" y="312895"/>
                  </a:lnTo>
                  <a:lnTo>
                    <a:pt x="35380" y="327747"/>
                  </a:lnTo>
                  <a:lnTo>
                    <a:pt x="49827" y="340503"/>
                  </a:lnTo>
                  <a:lnTo>
                    <a:pt x="62480" y="351304"/>
                  </a:lnTo>
                  <a:lnTo>
                    <a:pt x="73613" y="360291"/>
                  </a:lnTo>
                  <a:lnTo>
                    <a:pt x="83501" y="367603"/>
                  </a:lnTo>
                  <a:lnTo>
                    <a:pt x="92420" y="373380"/>
                  </a:lnTo>
                  <a:lnTo>
                    <a:pt x="100643" y="377764"/>
                  </a:lnTo>
                  <a:lnTo>
                    <a:pt x="108447" y="380894"/>
                  </a:lnTo>
                  <a:lnTo>
                    <a:pt x="116107" y="382911"/>
                  </a:lnTo>
                  <a:lnTo>
                    <a:pt x="123897" y="383955"/>
                  </a:lnTo>
                  <a:lnTo>
                    <a:pt x="132092" y="384166"/>
                  </a:lnTo>
                  <a:lnTo>
                    <a:pt x="140968" y="383684"/>
                  </a:lnTo>
                  <a:lnTo>
                    <a:pt x="150800" y="382651"/>
                  </a:lnTo>
                  <a:lnTo>
                    <a:pt x="161862" y="381206"/>
                  </a:lnTo>
                  <a:lnTo>
                    <a:pt x="166243" y="380606"/>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1443747" y="654420"/>
              <a:ext cx="3573246" cy="671804"/>
            </a:xfrm>
            <a:custGeom>
              <a:avLst/>
              <a:gdLst/>
              <a:ahLst/>
              <a:cxnLst/>
              <a:rect l="l" t="t" r="r" b="b"/>
              <a:pathLst>
                <a:path w="3573246" h="671804">
                  <a:moveTo>
                    <a:pt x="166243" y="380606"/>
                  </a:moveTo>
                  <a:lnTo>
                    <a:pt x="166243" y="592035"/>
                  </a:lnTo>
                  <a:lnTo>
                    <a:pt x="167561" y="606560"/>
                  </a:lnTo>
                  <a:lnTo>
                    <a:pt x="185471" y="643981"/>
                  </a:lnTo>
                  <a:lnTo>
                    <a:pt x="219384" y="667254"/>
                  </a:lnTo>
                  <a:lnTo>
                    <a:pt x="245999" y="671804"/>
                  </a:lnTo>
                  <a:lnTo>
                    <a:pt x="3493477" y="671804"/>
                  </a:lnTo>
                  <a:lnTo>
                    <a:pt x="3534206" y="660638"/>
                  </a:lnTo>
                  <a:lnTo>
                    <a:pt x="3562898" y="631356"/>
                  </a:lnTo>
                  <a:lnTo>
                    <a:pt x="3573246" y="592035"/>
                  </a:lnTo>
                  <a:lnTo>
                    <a:pt x="3573246" y="79756"/>
                  </a:lnTo>
                  <a:lnTo>
                    <a:pt x="3562078" y="39027"/>
                  </a:lnTo>
                  <a:lnTo>
                    <a:pt x="3532792" y="10341"/>
                  </a:lnTo>
                  <a:lnTo>
                    <a:pt x="3493477" y="0"/>
                  </a:lnTo>
                  <a:lnTo>
                    <a:pt x="245999" y="0"/>
                  </a:lnTo>
                  <a:lnTo>
                    <a:pt x="205273" y="11166"/>
                  </a:lnTo>
                  <a:lnTo>
                    <a:pt x="176584" y="40449"/>
                  </a:lnTo>
                  <a:lnTo>
                    <a:pt x="166243" y="79756"/>
                  </a:lnTo>
                  <a:lnTo>
                    <a:pt x="166243" y="256336"/>
                  </a:lnTo>
                  <a:lnTo>
                    <a:pt x="161657" y="268799"/>
                  </a:lnTo>
                  <a:lnTo>
                    <a:pt x="157424" y="279559"/>
                  </a:lnTo>
                  <a:lnTo>
                    <a:pt x="153252" y="288686"/>
                  </a:lnTo>
                  <a:lnTo>
                    <a:pt x="148848" y="296249"/>
                  </a:lnTo>
                  <a:lnTo>
                    <a:pt x="143921" y="302317"/>
                  </a:lnTo>
                  <a:lnTo>
                    <a:pt x="138176" y="306961"/>
                  </a:lnTo>
                  <a:lnTo>
                    <a:pt x="131322" y="310249"/>
                  </a:lnTo>
                  <a:lnTo>
                    <a:pt x="123066" y="312251"/>
                  </a:lnTo>
                  <a:lnTo>
                    <a:pt x="113116" y="313036"/>
                  </a:lnTo>
                  <a:lnTo>
                    <a:pt x="101179" y="312675"/>
                  </a:lnTo>
                  <a:lnTo>
                    <a:pt x="86963" y="311235"/>
                  </a:lnTo>
                  <a:lnTo>
                    <a:pt x="70175" y="308787"/>
                  </a:lnTo>
                  <a:lnTo>
                    <a:pt x="50523" y="305401"/>
                  </a:lnTo>
                  <a:lnTo>
                    <a:pt x="27714" y="301145"/>
                  </a:lnTo>
                  <a:lnTo>
                    <a:pt x="1456" y="296090"/>
                  </a:lnTo>
                  <a:lnTo>
                    <a:pt x="0" y="295808"/>
                  </a:lnTo>
                  <a:lnTo>
                    <a:pt x="18862" y="312895"/>
                  </a:lnTo>
                  <a:lnTo>
                    <a:pt x="35380" y="327747"/>
                  </a:lnTo>
                  <a:lnTo>
                    <a:pt x="49827" y="340503"/>
                  </a:lnTo>
                  <a:lnTo>
                    <a:pt x="62480" y="351304"/>
                  </a:lnTo>
                  <a:lnTo>
                    <a:pt x="73613" y="360291"/>
                  </a:lnTo>
                  <a:lnTo>
                    <a:pt x="83501" y="367603"/>
                  </a:lnTo>
                  <a:lnTo>
                    <a:pt x="92420" y="373380"/>
                  </a:lnTo>
                  <a:lnTo>
                    <a:pt x="100643" y="377764"/>
                  </a:lnTo>
                  <a:lnTo>
                    <a:pt x="108447" y="380894"/>
                  </a:lnTo>
                  <a:lnTo>
                    <a:pt x="116107" y="382911"/>
                  </a:lnTo>
                  <a:lnTo>
                    <a:pt x="123897" y="383955"/>
                  </a:lnTo>
                  <a:lnTo>
                    <a:pt x="132092" y="384166"/>
                  </a:lnTo>
                  <a:lnTo>
                    <a:pt x="140968" y="383684"/>
                  </a:lnTo>
                  <a:lnTo>
                    <a:pt x="150800" y="382651"/>
                  </a:lnTo>
                  <a:lnTo>
                    <a:pt x="161862" y="381206"/>
                  </a:lnTo>
                  <a:lnTo>
                    <a:pt x="166243" y="380606"/>
                  </a:lnTo>
                  <a:close/>
                </a:path>
              </a:pathLst>
            </a:custGeom>
            <a:ln w="12700">
              <a:solidFill>
                <a:srgbClr val="939597"/>
              </a:solidFill>
            </a:ln>
          </p:spPr>
          <p:txBody>
            <a:bodyPr wrap="square" lIns="0" tIns="0" rIns="0" bIns="0" rtlCol="0">
              <a:noAutofit/>
            </a:bodyPr>
            <a:lstStyle/>
            <a:p>
              <a:endParaRPr/>
            </a:p>
          </p:txBody>
        </p:sp>
        <p:sp>
          <p:nvSpPr>
            <p:cNvPr id="9" name="object 9"/>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591186" y="1985552"/>
              <a:ext cx="4367685" cy="469798"/>
            </a:xfrm>
            <a:prstGeom prst="rect">
              <a:avLst/>
            </a:prstGeom>
          </p:spPr>
          <p:txBody>
            <a:bodyPr wrap="square" lIns="0" tIns="6604" rIns="0" bIns="0" rtlCol="0">
              <a:noAutofit/>
            </a:bodyPr>
            <a:lstStyle/>
            <a:p>
              <a:pPr marR="16785" indent="163513" algn="just"/>
              <a:r>
                <a:rPr lang="es-ES" sz="900" dirty="0">
                  <a:latin typeface="Malgun Gothic" pitchFamily="34" charset="-127"/>
                  <a:ea typeface="Malgun Gothic" pitchFamily="34" charset="-127"/>
                  <a:cs typeface="Malgun Gothic"/>
                </a:rPr>
                <a:t>Antes de que Jesús viniera, solo había dos clasificaciones, judíos y gentiles. Después de que Jesús vino, se creó una nueva clasificación llamada Iglesia, y cuando judíos y gentiles son salvos, entran en la Iglesia de Dios.</a:t>
              </a:r>
            </a:p>
          </p:txBody>
        </p:sp>
        <p:sp>
          <p:nvSpPr>
            <p:cNvPr id="7" name="object 7"/>
            <p:cNvSpPr txBox="1"/>
            <p:nvPr/>
          </p:nvSpPr>
          <p:spPr>
            <a:xfrm>
              <a:off x="591186" y="2540102"/>
              <a:ext cx="4362364" cy="469798"/>
            </a:xfrm>
            <a:prstGeom prst="rect">
              <a:avLst/>
            </a:prstGeom>
          </p:spPr>
          <p:txBody>
            <a:bodyPr wrap="square" lIns="0" tIns="6604" rIns="0" bIns="0" rtlCol="0">
              <a:noAutofit/>
            </a:bodyPr>
            <a:lstStyle/>
            <a:p>
              <a:pPr indent="120650" algn="just"/>
              <a:r>
                <a:rPr lang="es-ES" sz="900" dirty="0">
                  <a:latin typeface="Malgun Gothic" pitchFamily="34" charset="-127"/>
                  <a:ea typeface="Malgun Gothic" pitchFamily="34" charset="-127"/>
                  <a:cs typeface="Malgun Gothic"/>
                </a:rPr>
                <a:t>Por lo tanto, cuando Jesús venga por segunda vez, el grupo que será arrebatado es la Iglesia, es decir, aquellos que son salvos entre los judíos también son naturalmente parte de la Iglesia que toman parte del arrebatamiento.</a:t>
              </a:r>
            </a:p>
          </p:txBody>
        </p:sp>
        <p:sp>
          <p:nvSpPr>
            <p:cNvPr id="6" name="object 6"/>
            <p:cNvSpPr txBox="1"/>
            <p:nvPr/>
          </p:nvSpPr>
          <p:spPr>
            <a:xfrm>
              <a:off x="591186" y="3094652"/>
              <a:ext cx="4367720" cy="1744048"/>
            </a:xfrm>
            <a:prstGeom prst="rect">
              <a:avLst/>
            </a:prstGeom>
          </p:spPr>
          <p:txBody>
            <a:bodyPr wrap="square" lIns="0" tIns="6635" rIns="0" bIns="0" rtlCol="0">
              <a:noAutofit/>
            </a:bodyPr>
            <a:lstStyle/>
            <a:p>
              <a:pPr marR="16785" indent="120650" algn="just"/>
              <a:r>
                <a:rPr lang="es-ES" sz="900" dirty="0">
                  <a:solidFill>
                    <a:srgbClr val="00ADEF"/>
                  </a:solidFill>
                  <a:latin typeface="Malgun Gothic" pitchFamily="34" charset="-127"/>
                  <a:ea typeface="Malgun Gothic" pitchFamily="34" charset="-127"/>
                  <a:cs typeface="Malgun Gothic"/>
                </a:rPr>
                <a:t>Por tanto, acordaos de que en otro tiempo vosotros, los gentiles en cuanto a la carne, erais llamados incircuncisión por la llamada circuncisión hecha con mano en la carne. En aquel tiempo estabais sin Cristo, alejados de la ciudadanía de Israel y ajenos a los pactos de la promesa, sin esperanza y sin Dios en el mundo. Pero ahora en Cristo Jesús, vosotros que en otro tiempo estabais lejos, habéis sido hechos cercanos por la sangre de Cristo. Porque él es nuestra paz, que de ambos pueblos hizo uno, derribando la pared intermedia de separación, aboliendo en su carne las enemistades, la ley de los mandamientos expresados en ordenanzas, para crear en sí mismo de los dos un solo y nuevo hombre, haciendo la paz, y mediante la cruz reconciliar con Dios a ambos en un solo cuerpo, matando en ella las enemistades. Y vino y anunció las buenas nuevas de paz a vosotros que estabais lejos, y a los que estaban cerca; porque por medio de él los unos y los otros tenemos entrada por un mismo Espíritu al Padre.</a:t>
              </a:r>
              <a:r>
                <a:rPr sz="900" dirty="0">
                  <a:solidFill>
                    <a:srgbClr val="00ADEF"/>
                  </a:solidFill>
                  <a:latin typeface="Malgun Gothic" pitchFamily="34" charset="-127"/>
                  <a:ea typeface="Malgun Gothic" pitchFamily="34" charset="-127"/>
                  <a:cs typeface="Malgun Gothic"/>
                </a:rPr>
                <a:t> (</a:t>
              </a:r>
              <a:r>
                <a:rPr lang="es-ES" sz="900" dirty="0">
                  <a:solidFill>
                    <a:srgbClr val="00ADEF"/>
                  </a:solidFill>
                  <a:latin typeface="Malgun Gothic" pitchFamily="34" charset="-127"/>
                  <a:ea typeface="Malgun Gothic" pitchFamily="34" charset="-127"/>
                  <a:cs typeface="Malgun Gothic"/>
                </a:rPr>
                <a:t>Ef</a:t>
              </a:r>
              <a:r>
                <a:rPr sz="900" dirty="0">
                  <a:solidFill>
                    <a:srgbClr val="00ADEF"/>
                  </a:solidFill>
                  <a:latin typeface="Malgun Gothic" pitchFamily="34" charset="-127"/>
                  <a:ea typeface="Malgun Gothic" pitchFamily="34" charset="-127"/>
                  <a:cs typeface="Malgun Gothic"/>
                </a:rPr>
                <a:t> 2:11~18)</a:t>
              </a:r>
              <a:endParaRPr sz="900" dirty="0">
                <a:latin typeface="Malgun Gothic" pitchFamily="34" charset="-127"/>
                <a:ea typeface="Malgun Gothic" pitchFamily="34" charset="-127"/>
                <a:cs typeface="Malgun Gothic"/>
              </a:endParaRPr>
            </a:p>
          </p:txBody>
        </p:sp>
        <p:sp>
          <p:nvSpPr>
            <p:cNvPr id="5" name="object 5"/>
            <p:cNvSpPr txBox="1"/>
            <p:nvPr/>
          </p:nvSpPr>
          <p:spPr>
            <a:xfrm>
              <a:off x="591186" y="5059231"/>
              <a:ext cx="4362353" cy="389069"/>
            </a:xfrm>
            <a:prstGeom prst="rect">
              <a:avLst/>
            </a:prstGeom>
          </p:spPr>
          <p:txBody>
            <a:bodyPr wrap="square" lIns="0" tIns="6604" rIns="0" bIns="0" rtlCol="0">
              <a:noAutofit/>
            </a:bodyPr>
            <a:lstStyle/>
            <a:p>
              <a:pPr indent="120650" algn="just"/>
              <a:r>
                <a:rPr lang="es-ES" sz="900" dirty="0">
                  <a:latin typeface="Malgun Gothic" pitchFamily="34" charset="-127"/>
                  <a:ea typeface="Malgun Gothic" pitchFamily="34" charset="-127"/>
                  <a:cs typeface="Malgun Gothic"/>
                </a:rPr>
                <a:t>Como dice esta palabra, no hay distinción entre judíos y gentiles en la Iglesia. A través de un mismo Espíritu Santo, todos nos convertimos en uno y nos acercamos a Dios.</a:t>
              </a:r>
            </a:p>
          </p:txBody>
        </p:sp>
        <p:sp>
          <p:nvSpPr>
            <p:cNvPr id="4" name="object 4"/>
            <p:cNvSpPr txBox="1"/>
            <p:nvPr/>
          </p:nvSpPr>
          <p:spPr>
            <a:xfrm>
              <a:off x="5061700" y="76012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35</a:t>
              </a:r>
              <a:endParaRPr sz="1000">
                <a:latin typeface="Times New Roman"/>
                <a:cs typeface="Times New Roman"/>
              </a:endParaRPr>
            </a:p>
          </p:txBody>
        </p:sp>
        <p:sp>
          <p:nvSpPr>
            <p:cNvPr id="2" name="object 2"/>
            <p:cNvSpPr txBox="1"/>
            <p:nvPr/>
          </p:nvSpPr>
          <p:spPr>
            <a:xfrm>
              <a:off x="1359343" y="655285"/>
              <a:ext cx="3927933" cy="765048"/>
            </a:xfrm>
            <a:prstGeom prst="rect">
              <a:avLst/>
            </a:prstGeom>
          </p:spPr>
          <p:txBody>
            <a:bodyPr wrap="square" lIns="0" tIns="2438" rIns="0" bIns="0" rtlCol="0">
              <a:noAutofit/>
            </a:bodyPr>
            <a:lstStyle/>
            <a:p>
              <a:endParaRPr sz="1000" dirty="0">
                <a:latin typeface="Malgun Gothic" pitchFamily="34" charset="-127"/>
                <a:ea typeface="Malgun Gothic" pitchFamily="34" charset="-127"/>
              </a:endParaRPr>
            </a:p>
            <a:p>
              <a:pPr marL="356718" marR="292509">
                <a:spcBef>
                  <a:spcPts val="70"/>
                </a:spcBef>
              </a:pPr>
              <a:r>
                <a:rPr lang="es-ES" sz="1000" dirty="0">
                  <a:solidFill>
                    <a:srgbClr val="00ADEF"/>
                  </a:solidFill>
                  <a:latin typeface="Malgun Gothic" pitchFamily="34" charset="-127"/>
                  <a:ea typeface="Malgun Gothic" pitchFamily="34" charset="-127"/>
                  <a:cs typeface="Malgun Gothic"/>
                </a:rPr>
                <a:t>Ahora hay algunos cristianos salvos entre los israelitas, ¿ellos también serán arrebatados?</a:t>
              </a:r>
            </a:p>
          </p:txBody>
        </p:sp>
        <p:sp>
          <p:nvSpPr>
            <p:cNvPr id="24" name="object 3">
              <a:extLst>
                <a:ext uri="{FF2B5EF4-FFF2-40B4-BE49-F238E27FC236}">
                  <a16:creationId xmlns:a16="http://schemas.microsoft.com/office/drawing/2014/main" id="{E397811F-E45A-4AD5-ADA2-DEF9EAE434B3}"/>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TotalTime>
  <Words>1323</Words>
  <Application>Microsoft Office PowerPoint</Application>
  <PresentationFormat>사용자 지정</PresentationFormat>
  <Paragraphs>82</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cp:lastModifiedBy>Gregory Cole</cp:lastModifiedBy>
  <cp:revision>51</cp:revision>
  <dcterms:modified xsi:type="dcterms:W3CDTF">2022-03-05T23:13:27Z</dcterms:modified>
</cp:coreProperties>
</file>